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5"/>
  </p:notesMasterIdLst>
  <p:sldIdLst>
    <p:sldId id="261" r:id="rId5"/>
    <p:sldId id="281" r:id="rId6"/>
    <p:sldId id="262"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7" r:id="rId20"/>
    <p:sldId id="278" r:id="rId21"/>
    <p:sldId id="279" r:id="rId22"/>
    <p:sldId id="280" r:id="rId23"/>
    <p:sldId id="28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8" d="100"/>
          <a:sy n="68" d="100"/>
        </p:scale>
        <p:origin x="61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11/24/2024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11/24/2024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11" y="26503"/>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56701"/>
            <a:ext cx="6858000" cy="1488221"/>
          </a:xfrm>
        </p:spPr>
        <p:txBody>
          <a:bodyPr>
            <a:normAutofit/>
          </a:bodyPr>
          <a:lstStyle/>
          <a:p>
            <a:pPr algn="ctr"/>
            <a:r>
              <a:rPr lang="en-US" dirty="0"/>
              <a:t>Parallel k-NN Algorithm Using MPI</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9521388" cy="3100420"/>
          </a:xfrm>
        </p:spPr>
        <p:txBody>
          <a:bodyPr>
            <a:normAutofit/>
          </a:bodyPr>
          <a:lstStyle/>
          <a:p>
            <a:pPr algn="r"/>
            <a:r>
              <a:rPr lang="en-US" b="1" u="sng" dirty="0">
                <a:solidFill>
                  <a:schemeClr val="bg1"/>
                </a:solidFill>
                <a:highlight>
                  <a:srgbClr val="FFFF00"/>
                </a:highlight>
              </a:rPr>
              <a:t>COSC 6361.001</a:t>
            </a:r>
          </a:p>
          <a:p>
            <a:pPr algn="r"/>
            <a:r>
              <a:rPr lang="en-US" b="1" u="sng" dirty="0">
                <a:solidFill>
                  <a:schemeClr val="bg1"/>
                </a:solidFill>
                <a:highlight>
                  <a:srgbClr val="FFFF00"/>
                </a:highlight>
              </a:rPr>
              <a:t>Texas A &amp; m University corpus Christi</a:t>
            </a:r>
          </a:p>
          <a:p>
            <a:pPr algn="r"/>
            <a:r>
              <a:rPr lang="en-US" b="1" u="sng" dirty="0">
                <a:solidFill>
                  <a:srgbClr val="FFFF00"/>
                </a:solidFill>
              </a:rPr>
              <a:t>Group Members:</a:t>
            </a:r>
          </a:p>
          <a:p>
            <a:pPr marL="0" marR="0" algn="r">
              <a:lnSpc>
                <a:spcPct val="107000"/>
              </a:lnSpc>
              <a:spcAft>
                <a:spcPts val="800"/>
              </a:spcAft>
            </a:pPr>
            <a:r>
              <a:rPr lang="en-US" sz="1800" b="1" u="sng" kern="100" dirty="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Sai Dinesh Chandra </a:t>
            </a:r>
            <a:r>
              <a:rPr lang="en-US" sz="1800" b="1" u="sng" kern="100" dirty="0" err="1">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Devisetti</a:t>
            </a:r>
            <a:r>
              <a:rPr lang="en-US" sz="1800" b="1" u="sng" kern="100" dirty="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(A04317468)</a:t>
            </a:r>
            <a:endParaRPr lang="en-US" sz="1800" kern="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Aft>
                <a:spcPts val="800"/>
              </a:spcAft>
            </a:pPr>
            <a:r>
              <a:rPr lang="en-US" sz="1800" b="1" u="sng" kern="100" dirty="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Uma Mahesh </a:t>
            </a:r>
            <a:r>
              <a:rPr lang="en-US" sz="1800" b="1" u="sng" kern="100" dirty="0" err="1">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Vippalapally</a:t>
            </a:r>
            <a:r>
              <a:rPr lang="en-US" sz="1800" b="1" u="sng" kern="100" dirty="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(A04318640)</a:t>
            </a:r>
          </a:p>
          <a:p>
            <a:pPr algn="r">
              <a:lnSpc>
                <a:spcPct val="107000"/>
              </a:lnSpc>
              <a:spcAft>
                <a:spcPts val="800"/>
              </a:spcAft>
            </a:pPr>
            <a:r>
              <a:rPr lang="en-US" sz="1800" b="1" u="sng" kern="100" dirty="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Yaswanth Kumar Makana(A04320234)</a:t>
            </a:r>
            <a:endParaRPr lang="en-US" sz="1800" kern="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E2C3E-12F9-C8A1-CEA5-59504CFF4E40}"/>
              </a:ext>
            </a:extLst>
          </p:cNvPr>
          <p:cNvSpPr>
            <a:spLocks noGrp="1"/>
          </p:cNvSpPr>
          <p:nvPr>
            <p:ph type="title"/>
          </p:nvPr>
        </p:nvSpPr>
        <p:spPr/>
        <p:txBody>
          <a:bodyPr/>
          <a:lstStyle/>
          <a:p>
            <a:r>
              <a:rPr lang="en-US" b="1" u="sng" cap="none" dirty="0">
                <a:solidFill>
                  <a:schemeClr val="bg1"/>
                </a:solidFill>
                <a:effectLst>
                  <a:outerShdw blurRad="38100" dist="38100" dir="2700000" algn="tl">
                    <a:srgbClr val="000000">
                      <a:alpha val="43137"/>
                    </a:srgbClr>
                  </a:outerShdw>
                </a:effectLst>
              </a:rPr>
              <a:t>Communication in MPI:</a:t>
            </a:r>
            <a:br>
              <a:rPr lang="en-US" b="1" u="sng" cap="none" dirty="0">
                <a:solidFill>
                  <a:schemeClr val="bg1"/>
                </a:solidFill>
                <a:effectLst>
                  <a:outerShdw blurRad="38100" dist="38100" dir="2700000" algn="tl">
                    <a:srgbClr val="000000">
                      <a:alpha val="43137"/>
                    </a:srgbClr>
                  </a:outerShdw>
                </a:effectLst>
              </a:rPr>
            </a:br>
            <a:endParaRPr lang="en-US" b="1" u="sng" cap="none" dirty="0">
              <a:solidFill>
                <a:schemeClr val="bg1"/>
              </a:solidFill>
              <a:effectLst>
                <a:outerShdw blurRad="38100" dist="38100" dir="2700000" algn="tl">
                  <a:srgbClr val="000000">
                    <a:alpha val="43137"/>
                  </a:srgbClr>
                </a:outerShdw>
              </a:effectLst>
            </a:endParaRPr>
          </a:p>
        </p:txBody>
      </p:sp>
      <p:sp>
        <p:nvSpPr>
          <p:cNvPr id="5" name="Content Placeholder 4">
            <a:extLst>
              <a:ext uri="{FF2B5EF4-FFF2-40B4-BE49-F238E27FC236}">
                <a16:creationId xmlns:a16="http://schemas.microsoft.com/office/drawing/2014/main" id="{CF42C033-09F1-7AC6-471D-061F7ECB026D}"/>
              </a:ext>
            </a:extLst>
          </p:cNvPr>
          <p:cNvSpPr>
            <a:spLocks noGrp="1"/>
          </p:cNvSpPr>
          <p:nvPr>
            <p:ph sz="half" idx="2"/>
          </p:nvPr>
        </p:nvSpPr>
        <p:spPr>
          <a:xfrm>
            <a:off x="4100660" y="1414021"/>
            <a:ext cx="7975076" cy="5241303"/>
          </a:xfrm>
        </p:spPr>
        <p:txBody>
          <a:bodyPr/>
          <a:lstStyle/>
          <a:p>
            <a:r>
              <a:rPr lang="en-US" dirty="0"/>
              <a:t>The local K-nearest neighbors for each data chunk are calculated by worker processes in the parallel k-NN algorithm using MPI. Their local results are then sent to the master process via MPI functions like </a:t>
            </a:r>
            <a:r>
              <a:rPr lang="en-US" dirty="0" err="1"/>
              <a:t>MPI_Send</a:t>
            </a:r>
            <a:r>
              <a:rPr lang="en-US" dirty="0"/>
              <a:t>. Using </a:t>
            </a:r>
            <a:r>
              <a:rPr lang="en-US" dirty="0" err="1"/>
              <a:t>MPI_Gather</a:t>
            </a:r>
            <a:r>
              <a:rPr lang="en-US" dirty="0"/>
              <a:t>, the master process collects the results. After gathering all of the results, the master process combines the neighbors and classifies them using a majority vote. Efficient parallel processing of large datasets is made possible by this communication.</a:t>
            </a:r>
          </a:p>
        </p:txBody>
      </p:sp>
      <p:pic>
        <p:nvPicPr>
          <p:cNvPr id="9" name="Content Placeholder 8">
            <a:extLst>
              <a:ext uri="{FF2B5EF4-FFF2-40B4-BE49-F238E27FC236}">
                <a16:creationId xmlns:a16="http://schemas.microsoft.com/office/drawing/2014/main" id="{5F865E6F-6F86-B978-ECC8-BB9C4D4A7140}"/>
              </a:ext>
            </a:extLst>
          </p:cNvPr>
          <p:cNvPicPr>
            <a:picLocks noGrp="1" noChangeAspect="1"/>
          </p:cNvPicPr>
          <p:nvPr>
            <p:ph sz="half" idx="1"/>
          </p:nvPr>
        </p:nvPicPr>
        <p:blipFill>
          <a:blip r:embed="rId2"/>
          <a:stretch>
            <a:fillRect/>
          </a:stretch>
        </p:blipFill>
        <p:spPr bwMode="auto">
          <a:xfrm>
            <a:off x="318751" y="1825282"/>
            <a:ext cx="3601403"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097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B82D-70E2-6FB2-EC02-B8B3F308387D}"/>
              </a:ext>
            </a:extLst>
          </p:cNvPr>
          <p:cNvSpPr>
            <a:spLocks noGrp="1"/>
          </p:cNvSpPr>
          <p:nvPr>
            <p:ph type="title"/>
          </p:nvPr>
        </p:nvSpPr>
        <p:spPr/>
        <p:txBody>
          <a:bodyPr/>
          <a:lstStyle/>
          <a:p>
            <a:r>
              <a:rPr lang="en-US" b="1" u="sng" dirty="0">
                <a:solidFill>
                  <a:schemeClr val="bg1"/>
                </a:solidFill>
                <a:effectLst>
                  <a:outerShdw blurRad="38100" dist="38100" dir="2700000" algn="tl">
                    <a:srgbClr val="000000">
                      <a:alpha val="43137"/>
                    </a:srgbClr>
                  </a:outerShdw>
                </a:effectLst>
              </a:rPr>
              <a:t>Classification:</a:t>
            </a:r>
          </a:p>
        </p:txBody>
      </p:sp>
      <p:sp>
        <p:nvSpPr>
          <p:cNvPr id="3" name="Content Placeholder 2">
            <a:extLst>
              <a:ext uri="{FF2B5EF4-FFF2-40B4-BE49-F238E27FC236}">
                <a16:creationId xmlns:a16="http://schemas.microsoft.com/office/drawing/2014/main" id="{561EE933-553B-01C0-74CA-EBD64A1345D7}"/>
              </a:ext>
            </a:extLst>
          </p:cNvPr>
          <p:cNvSpPr>
            <a:spLocks noGrp="1"/>
          </p:cNvSpPr>
          <p:nvPr>
            <p:ph sz="half" idx="2"/>
          </p:nvPr>
        </p:nvSpPr>
        <p:spPr>
          <a:xfrm>
            <a:off x="1141410" y="1960775"/>
            <a:ext cx="5608182" cy="3830423"/>
          </a:xfrm>
        </p:spPr>
        <p:txBody>
          <a:bodyPr>
            <a:normAutofit fontScale="70000" lnSpcReduction="20000"/>
          </a:bodyPr>
          <a:lstStyle/>
          <a:p>
            <a:r>
              <a:rPr lang="en-US" b="1" dirty="0">
                <a:solidFill>
                  <a:schemeClr val="bg1"/>
                </a:solidFill>
              </a:rPr>
              <a:t>The parallel k-NN algorithm gathers the global K closest neighbors and then uses the majority vote method for categorizing a test instance. For the designated portion of the dataset, each worker process calculates the K-nearest neighbors. The master process receives the results along with the nearest neighbors' class labels. To create a global list of K-nearest neighbors, the master process aggregates all of the local neighbors from the various processes. The predicted class for the test instance is then determined by selecting the majority class from this global list. Across all processes, this approach ensures that the classification is based on the most prevalent class among the nearest neighbors.</a:t>
            </a:r>
          </a:p>
        </p:txBody>
      </p:sp>
      <p:pic>
        <p:nvPicPr>
          <p:cNvPr id="8" name="Content Placeholder 7">
            <a:extLst>
              <a:ext uri="{FF2B5EF4-FFF2-40B4-BE49-F238E27FC236}">
                <a16:creationId xmlns:a16="http://schemas.microsoft.com/office/drawing/2014/main" id="{730536FD-D940-E7A3-12FB-ABFDBB2387A0}"/>
              </a:ext>
            </a:extLst>
          </p:cNvPr>
          <p:cNvPicPr>
            <a:picLocks noGrp="1" noChangeAspect="1"/>
          </p:cNvPicPr>
          <p:nvPr>
            <p:ph sz="quarter" idx="4"/>
          </p:nvPr>
        </p:nvPicPr>
        <p:blipFill>
          <a:blip r:embed="rId2"/>
          <a:stretch>
            <a:fillRect/>
          </a:stretch>
        </p:blipFill>
        <p:spPr>
          <a:xfrm>
            <a:off x="7788859" y="2375817"/>
            <a:ext cx="2735402" cy="2717800"/>
          </a:xfrm>
        </p:spPr>
      </p:pic>
    </p:spTree>
    <p:extLst>
      <p:ext uri="{BB962C8B-B14F-4D97-AF65-F5344CB8AC3E}">
        <p14:creationId xmlns:p14="http://schemas.microsoft.com/office/powerpoint/2010/main" val="1149095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9C55-5549-FDCF-EB19-6C78EDACA583}"/>
              </a:ext>
            </a:extLst>
          </p:cNvPr>
          <p:cNvSpPr>
            <a:spLocks noGrp="1"/>
          </p:cNvSpPr>
          <p:nvPr>
            <p:ph type="title"/>
          </p:nvPr>
        </p:nvSpPr>
        <p:spPr/>
        <p:txBody>
          <a:bodyPr/>
          <a:lstStyle/>
          <a:p>
            <a:r>
              <a:rPr lang="en-US" b="1" u="sng" cap="none" dirty="0">
                <a:solidFill>
                  <a:schemeClr val="bg1"/>
                </a:solidFill>
                <a:effectLst>
                  <a:outerShdw blurRad="38100" dist="38100" dir="2700000" algn="tl">
                    <a:srgbClr val="000000">
                      <a:alpha val="43137"/>
                    </a:srgbClr>
                  </a:outerShdw>
                </a:effectLst>
              </a:rPr>
              <a:t>Experimental setup</a:t>
            </a:r>
          </a:p>
        </p:txBody>
      </p:sp>
      <p:sp>
        <p:nvSpPr>
          <p:cNvPr id="4" name="Content Placeholder 3">
            <a:extLst>
              <a:ext uri="{FF2B5EF4-FFF2-40B4-BE49-F238E27FC236}">
                <a16:creationId xmlns:a16="http://schemas.microsoft.com/office/drawing/2014/main" id="{6833BCD3-3DFF-14C8-A7E7-C47B148F4C3F}"/>
              </a:ext>
            </a:extLst>
          </p:cNvPr>
          <p:cNvSpPr>
            <a:spLocks noGrp="1"/>
          </p:cNvSpPr>
          <p:nvPr>
            <p:ph sz="half" idx="2"/>
          </p:nvPr>
        </p:nvSpPr>
        <p:spPr>
          <a:xfrm>
            <a:off x="1141410" y="2432115"/>
            <a:ext cx="4878391" cy="3359083"/>
          </a:xfrm>
        </p:spPr>
        <p:txBody>
          <a:bodyPr>
            <a:normAutofit fontScale="92500" lnSpcReduction="20000"/>
          </a:bodyPr>
          <a:lstStyle/>
          <a:p>
            <a:pPr marL="0" indent="0">
              <a:buNone/>
            </a:pPr>
            <a:r>
              <a:rPr lang="en-US" sz="2500" dirty="0"/>
              <a:t>The platform I used for this project was Google </a:t>
            </a:r>
            <a:r>
              <a:rPr lang="en-US" sz="2500" dirty="0" err="1"/>
              <a:t>Colab</a:t>
            </a:r>
            <a:r>
              <a:rPr lang="en-US" sz="2500" dirty="0"/>
              <a:t>, which offers cloud-based computing resources. I used MPI4Py to perform parallel computation on the multi-core system. The Python code was written.</a:t>
            </a:r>
          </a:p>
        </p:txBody>
      </p:sp>
      <p:sp>
        <p:nvSpPr>
          <p:cNvPr id="6" name="Content Placeholder 5">
            <a:extLst>
              <a:ext uri="{FF2B5EF4-FFF2-40B4-BE49-F238E27FC236}">
                <a16:creationId xmlns:a16="http://schemas.microsoft.com/office/drawing/2014/main" id="{A55B939F-9024-E152-FB99-B596C066E62D}"/>
              </a:ext>
            </a:extLst>
          </p:cNvPr>
          <p:cNvSpPr>
            <a:spLocks noGrp="1"/>
          </p:cNvSpPr>
          <p:nvPr>
            <p:ph sz="quarter" idx="4"/>
          </p:nvPr>
        </p:nvSpPr>
        <p:spPr>
          <a:xfrm>
            <a:off x="6172200" y="2507531"/>
            <a:ext cx="4875210" cy="3283668"/>
          </a:xfrm>
        </p:spPr>
        <p:txBody>
          <a:bodyPr>
            <a:normAutofit fontScale="92500" lnSpcReduction="20000"/>
          </a:bodyPr>
          <a:lstStyle/>
          <a:p>
            <a:r>
              <a:rPr lang="en-US" dirty="0"/>
              <a:t>The dataset used for the experiment included k-values that were tested with a range of values, specifically k = 8, 16, 32, and 64. This enables us to observe the algorithm's performance in classification tasks with different numbers of nearest neighbors. Assessing the parallel k-NN algorithm's scalability under these conditions was the aim.</a:t>
            </a:r>
          </a:p>
        </p:txBody>
      </p:sp>
    </p:spTree>
    <p:extLst>
      <p:ext uri="{BB962C8B-B14F-4D97-AF65-F5344CB8AC3E}">
        <p14:creationId xmlns:p14="http://schemas.microsoft.com/office/powerpoint/2010/main" val="1191381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A8A0-E58C-60F4-7145-39A60F6D009C}"/>
              </a:ext>
            </a:extLst>
          </p:cNvPr>
          <p:cNvSpPr>
            <a:spLocks noGrp="1"/>
          </p:cNvSpPr>
          <p:nvPr>
            <p:ph type="title"/>
          </p:nvPr>
        </p:nvSpPr>
        <p:spPr/>
        <p:txBody>
          <a:bodyPr/>
          <a:lstStyle/>
          <a:p>
            <a:r>
              <a:rPr lang="en-US" dirty="0"/>
              <a:t>Results - Accuracy vs. K</a:t>
            </a:r>
          </a:p>
        </p:txBody>
      </p:sp>
      <p:sp>
        <p:nvSpPr>
          <p:cNvPr id="3" name="Content Placeholder 2">
            <a:extLst>
              <a:ext uri="{FF2B5EF4-FFF2-40B4-BE49-F238E27FC236}">
                <a16:creationId xmlns:a16="http://schemas.microsoft.com/office/drawing/2014/main" id="{87B535BA-ABD2-8202-CC32-531790A3EFC6}"/>
              </a:ext>
            </a:extLst>
          </p:cNvPr>
          <p:cNvSpPr>
            <a:spLocks noGrp="1"/>
          </p:cNvSpPr>
          <p:nvPr>
            <p:ph sz="half" idx="1"/>
          </p:nvPr>
        </p:nvSpPr>
        <p:spPr/>
        <p:txBody>
          <a:bodyPr/>
          <a:lstStyle/>
          <a:p>
            <a:r>
              <a:rPr lang="en-US" dirty="0"/>
              <a:t>For the purpose to determine how the number of nearest neighbors affects classification accuracy, we tested the k-NN algorithm using a range of k values (8, 16, 32, and 64). The graph displays how increasing k affects accuracy.</a:t>
            </a:r>
          </a:p>
        </p:txBody>
      </p:sp>
      <p:pic>
        <p:nvPicPr>
          <p:cNvPr id="5" name="Content Placeholder 4">
            <a:extLst>
              <a:ext uri="{FF2B5EF4-FFF2-40B4-BE49-F238E27FC236}">
                <a16:creationId xmlns:a16="http://schemas.microsoft.com/office/drawing/2014/main" id="{4D128000-B2BE-1061-7AB9-7DD2EDD77F37}"/>
              </a:ext>
            </a:extLst>
          </p:cNvPr>
          <p:cNvPicPr>
            <a:picLocks noGrp="1" noChangeAspect="1"/>
          </p:cNvPicPr>
          <p:nvPr>
            <p:ph sz="half" idx="2"/>
          </p:nvPr>
        </p:nvPicPr>
        <p:blipFill>
          <a:blip r:embed="rId2"/>
          <a:stretch>
            <a:fillRect/>
          </a:stretch>
        </p:blipFill>
        <p:spPr>
          <a:xfrm>
            <a:off x="6681247" y="228729"/>
            <a:ext cx="4875213" cy="2945241"/>
          </a:xfrm>
          <a:prstGeom prst="rect">
            <a:avLst/>
          </a:prstGeom>
        </p:spPr>
      </p:pic>
      <p:pic>
        <p:nvPicPr>
          <p:cNvPr id="7" name="Picture 6">
            <a:extLst>
              <a:ext uri="{FF2B5EF4-FFF2-40B4-BE49-F238E27FC236}">
                <a16:creationId xmlns:a16="http://schemas.microsoft.com/office/drawing/2014/main" id="{957FFD4C-9DA9-98D2-CF1B-FC6CA09943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1247" y="3563759"/>
            <a:ext cx="4696905" cy="2846468"/>
          </a:xfrm>
          <a:prstGeom prst="rect">
            <a:avLst/>
          </a:prstGeom>
        </p:spPr>
      </p:pic>
    </p:spTree>
    <p:extLst>
      <p:ext uri="{BB962C8B-B14F-4D97-AF65-F5344CB8AC3E}">
        <p14:creationId xmlns:p14="http://schemas.microsoft.com/office/powerpoint/2010/main" val="208611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C66B0-1028-B733-12DF-810C5FAFCD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921A6-46D6-A289-3C2A-179BC2D4F751}"/>
              </a:ext>
            </a:extLst>
          </p:cNvPr>
          <p:cNvSpPr>
            <a:spLocks noGrp="1"/>
          </p:cNvSpPr>
          <p:nvPr>
            <p:ph type="title"/>
          </p:nvPr>
        </p:nvSpPr>
        <p:spPr>
          <a:xfrm>
            <a:off x="1141413" y="618518"/>
            <a:ext cx="5539834" cy="1478570"/>
          </a:xfrm>
        </p:spPr>
        <p:txBody>
          <a:bodyPr/>
          <a:lstStyle/>
          <a:p>
            <a:r>
              <a:rPr lang="en-US" dirty="0"/>
              <a:t>Results - Execution Time vs. K</a:t>
            </a:r>
          </a:p>
        </p:txBody>
      </p:sp>
      <p:sp>
        <p:nvSpPr>
          <p:cNvPr id="3" name="Content Placeholder 2">
            <a:extLst>
              <a:ext uri="{FF2B5EF4-FFF2-40B4-BE49-F238E27FC236}">
                <a16:creationId xmlns:a16="http://schemas.microsoft.com/office/drawing/2014/main" id="{EE4AF454-BAA4-D363-2390-1AA7C386C2F8}"/>
              </a:ext>
            </a:extLst>
          </p:cNvPr>
          <p:cNvSpPr>
            <a:spLocks noGrp="1"/>
          </p:cNvSpPr>
          <p:nvPr>
            <p:ph sz="half" idx="1"/>
          </p:nvPr>
        </p:nvSpPr>
        <p:spPr/>
        <p:txBody>
          <a:bodyPr>
            <a:normAutofit fontScale="92500" lnSpcReduction="10000"/>
          </a:bodyPr>
          <a:lstStyle/>
          <a:p>
            <a:r>
              <a:rPr lang="en-US" dirty="0"/>
              <a:t>We measured the </a:t>
            </a:r>
            <a:r>
              <a:rPr lang="en-US" b="1" dirty="0"/>
              <a:t>execution time</a:t>
            </a:r>
            <a:r>
              <a:rPr lang="en-US" dirty="0"/>
              <a:t> of the parallel k-NN algorithm for different values of </a:t>
            </a:r>
            <a:r>
              <a:rPr lang="en-US" b="1" dirty="0"/>
              <a:t>k</a:t>
            </a:r>
            <a:r>
              <a:rPr lang="en-US" dirty="0"/>
              <a:t> (8, 16, 32, 64). A </a:t>
            </a:r>
            <a:r>
              <a:rPr lang="en-US" b="1" dirty="0"/>
              <a:t>bar chart</a:t>
            </a:r>
            <a:r>
              <a:rPr lang="en-US" dirty="0"/>
              <a:t> highlights how the execution time changes as </a:t>
            </a:r>
            <a:r>
              <a:rPr lang="en-US" b="1" dirty="0"/>
              <a:t>k</a:t>
            </a:r>
            <a:r>
              <a:rPr lang="en-US" dirty="0"/>
              <a:t> increases.</a:t>
            </a:r>
          </a:p>
          <a:p>
            <a:r>
              <a:rPr lang="en-US" b="1" dirty="0"/>
              <a:t>Execution time grows</a:t>
            </a:r>
            <a:r>
              <a:rPr lang="en-US" dirty="0"/>
              <a:t> with larger values of </a:t>
            </a:r>
            <a:r>
              <a:rPr lang="en-US" b="1" dirty="0"/>
              <a:t>k</a:t>
            </a:r>
            <a:r>
              <a:rPr lang="en-US" dirty="0"/>
              <a:t> because the algorithm needs to sort and process more neighbors for each test point.</a:t>
            </a:r>
          </a:p>
        </p:txBody>
      </p:sp>
      <p:pic>
        <p:nvPicPr>
          <p:cNvPr id="4" name="Picture 3">
            <a:extLst>
              <a:ext uri="{FF2B5EF4-FFF2-40B4-BE49-F238E27FC236}">
                <a16:creationId xmlns:a16="http://schemas.microsoft.com/office/drawing/2014/main" id="{3C72E9FE-0211-A88E-DA77-D8A609AA872C}"/>
              </a:ext>
            </a:extLst>
          </p:cNvPr>
          <p:cNvPicPr>
            <a:picLocks noChangeAspect="1"/>
          </p:cNvPicPr>
          <p:nvPr/>
        </p:nvPicPr>
        <p:blipFill>
          <a:blip r:embed="rId2"/>
          <a:stretch>
            <a:fillRect/>
          </a:stretch>
        </p:blipFill>
        <p:spPr>
          <a:xfrm>
            <a:off x="7404198" y="328597"/>
            <a:ext cx="2851150" cy="2241550"/>
          </a:xfrm>
          <a:prstGeom prst="rect">
            <a:avLst/>
          </a:prstGeom>
        </p:spPr>
      </p:pic>
      <p:pic>
        <p:nvPicPr>
          <p:cNvPr id="9" name="Content Placeholder 8">
            <a:extLst>
              <a:ext uri="{FF2B5EF4-FFF2-40B4-BE49-F238E27FC236}">
                <a16:creationId xmlns:a16="http://schemas.microsoft.com/office/drawing/2014/main" id="{21C03F05-FCFF-A5E3-31BD-F0093D79E04C}"/>
              </a:ext>
            </a:extLst>
          </p:cNvPr>
          <p:cNvPicPr>
            <a:picLocks noGrp="1" noChangeAspect="1"/>
          </p:cNvPicPr>
          <p:nvPr>
            <p:ph sz="half" idx="2"/>
          </p:nvPr>
        </p:nvPicPr>
        <p:blipFill>
          <a:blip r:embed="rId3"/>
          <a:stretch>
            <a:fillRect/>
          </a:stretch>
        </p:blipFill>
        <p:spPr>
          <a:xfrm>
            <a:off x="6549272" y="2914426"/>
            <a:ext cx="4875213" cy="3003686"/>
          </a:xfrm>
          <a:prstGeom prst="rect">
            <a:avLst/>
          </a:prstGeom>
        </p:spPr>
      </p:pic>
    </p:spTree>
    <p:extLst>
      <p:ext uri="{BB962C8B-B14F-4D97-AF65-F5344CB8AC3E}">
        <p14:creationId xmlns:p14="http://schemas.microsoft.com/office/powerpoint/2010/main" val="2672675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D3A1-3932-66E5-64C7-107F09B49DEB}"/>
              </a:ext>
            </a:extLst>
          </p:cNvPr>
          <p:cNvSpPr>
            <a:spLocks noGrp="1"/>
          </p:cNvSpPr>
          <p:nvPr>
            <p:ph type="title"/>
          </p:nvPr>
        </p:nvSpPr>
        <p:spPr/>
        <p:txBody>
          <a:bodyPr/>
          <a:lstStyle/>
          <a:p>
            <a:r>
              <a:rPr lang="en-US" dirty="0"/>
              <a:t>Scalability in Parallel Computing:</a:t>
            </a:r>
          </a:p>
        </p:txBody>
      </p:sp>
      <p:sp>
        <p:nvSpPr>
          <p:cNvPr id="3" name="Content Placeholder 2">
            <a:extLst>
              <a:ext uri="{FF2B5EF4-FFF2-40B4-BE49-F238E27FC236}">
                <a16:creationId xmlns:a16="http://schemas.microsoft.com/office/drawing/2014/main" id="{5EADBAE8-35FA-135F-4849-39601209CCFF}"/>
              </a:ext>
            </a:extLst>
          </p:cNvPr>
          <p:cNvSpPr>
            <a:spLocks noGrp="1"/>
          </p:cNvSpPr>
          <p:nvPr>
            <p:ph sz="half" idx="1"/>
          </p:nvPr>
        </p:nvSpPr>
        <p:spPr/>
        <p:txBody>
          <a:bodyPr>
            <a:normAutofit fontScale="92500"/>
          </a:bodyPr>
          <a:lstStyle/>
          <a:p>
            <a:r>
              <a:rPr lang="en-US" b="1" dirty="0"/>
              <a:t>Strong Scalability</a:t>
            </a:r>
            <a:r>
              <a:rPr lang="en-US" dirty="0"/>
              <a:t>:</a:t>
            </a:r>
          </a:p>
          <a:p>
            <a:r>
              <a:rPr lang="en-US" dirty="0"/>
              <a:t>Measures how execution time improves as the number of processes increases, keeping the problem size fixed.</a:t>
            </a:r>
          </a:p>
          <a:p>
            <a:r>
              <a:rPr lang="en-US" dirty="0"/>
              <a:t>Goal: Reduce execution time by distributing the same workload across more processes.</a:t>
            </a:r>
          </a:p>
        </p:txBody>
      </p:sp>
      <p:sp>
        <p:nvSpPr>
          <p:cNvPr id="4" name="Content Placeholder 3">
            <a:extLst>
              <a:ext uri="{FF2B5EF4-FFF2-40B4-BE49-F238E27FC236}">
                <a16:creationId xmlns:a16="http://schemas.microsoft.com/office/drawing/2014/main" id="{A66AF879-82C9-6984-CD7A-B0239E259059}"/>
              </a:ext>
            </a:extLst>
          </p:cNvPr>
          <p:cNvSpPr>
            <a:spLocks noGrp="1"/>
          </p:cNvSpPr>
          <p:nvPr>
            <p:ph sz="half" idx="2"/>
          </p:nvPr>
        </p:nvSpPr>
        <p:spPr/>
        <p:txBody>
          <a:bodyPr>
            <a:normAutofit fontScale="92500"/>
          </a:bodyPr>
          <a:lstStyle/>
          <a:p>
            <a:r>
              <a:rPr lang="en-US" b="1" dirty="0"/>
              <a:t>Weak Scalability</a:t>
            </a:r>
            <a:r>
              <a:rPr lang="en-US" dirty="0"/>
              <a:t>:</a:t>
            </a:r>
          </a:p>
          <a:p>
            <a:r>
              <a:rPr lang="en-US" dirty="0"/>
              <a:t>Measures how execution time remains consistent as both the number of processes and problem size increase proportionally.</a:t>
            </a:r>
          </a:p>
          <a:p>
            <a:r>
              <a:rPr lang="en-US" dirty="0"/>
              <a:t>Goal: Maintain efficiency while solving larger problems with more resources.</a:t>
            </a:r>
          </a:p>
        </p:txBody>
      </p:sp>
      <p:pic>
        <p:nvPicPr>
          <p:cNvPr id="5" name="Picture 4">
            <a:extLst>
              <a:ext uri="{FF2B5EF4-FFF2-40B4-BE49-F238E27FC236}">
                <a16:creationId xmlns:a16="http://schemas.microsoft.com/office/drawing/2014/main" id="{6E3E4492-2181-9328-030A-876081E528BA}"/>
              </a:ext>
            </a:extLst>
          </p:cNvPr>
          <p:cNvPicPr>
            <a:picLocks noChangeAspect="1"/>
          </p:cNvPicPr>
          <p:nvPr/>
        </p:nvPicPr>
        <p:blipFill>
          <a:blip r:embed="rId2"/>
          <a:stretch>
            <a:fillRect/>
          </a:stretch>
        </p:blipFill>
        <p:spPr>
          <a:xfrm>
            <a:off x="8663233" y="141402"/>
            <a:ext cx="3370116" cy="2318994"/>
          </a:xfrm>
          <a:prstGeom prst="rect">
            <a:avLst/>
          </a:prstGeom>
        </p:spPr>
      </p:pic>
    </p:spTree>
    <p:extLst>
      <p:ext uri="{BB962C8B-B14F-4D97-AF65-F5344CB8AC3E}">
        <p14:creationId xmlns:p14="http://schemas.microsoft.com/office/powerpoint/2010/main" val="3045563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b="1"/>
            </a:pPr>
            <a:r>
              <a:t>Pros and Cons</a:t>
            </a:r>
          </a:p>
        </p:txBody>
      </p:sp>
      <p:sp>
        <p:nvSpPr>
          <p:cNvPr id="3" name="Content Placeholder 2"/>
          <p:cNvSpPr>
            <a:spLocks noGrp="1"/>
          </p:cNvSpPr>
          <p:nvPr>
            <p:ph idx="1"/>
          </p:nvPr>
        </p:nvSpPr>
        <p:spPr/>
        <p:txBody>
          <a:bodyPr>
            <a:normAutofit fontScale="85000" lnSpcReduction="20000"/>
          </a:bodyPr>
          <a:lstStyle/>
          <a:p>
            <a:pPr>
              <a:defRPr sz="2000"/>
            </a:pPr>
            <a:r>
              <a:t>Pros:</a:t>
            </a:r>
          </a:p>
          <a:p>
            <a:pPr>
              <a:defRPr sz="2000"/>
            </a:pPr>
            <a:r>
              <a:t>- Improved efficiency by distributing computations across processes.</a:t>
            </a:r>
          </a:p>
          <a:p>
            <a:pPr>
              <a:defRPr sz="2000"/>
            </a:pPr>
            <a:r>
              <a:t>- Scalable to large datasets with dynamic process adjustments.</a:t>
            </a:r>
          </a:p>
          <a:p>
            <a:pPr>
              <a:defRPr sz="2000"/>
            </a:pPr>
            <a:r>
              <a:t>- Compatible with various hardware architectures.</a:t>
            </a:r>
          </a:p>
          <a:p>
            <a:pPr>
              <a:defRPr sz="2000"/>
            </a:pPr>
            <a:endParaRPr/>
          </a:p>
          <a:p>
            <a:pPr>
              <a:defRPr sz="2000"/>
            </a:pPr>
            <a:r>
              <a:t>Cons:</a:t>
            </a:r>
          </a:p>
          <a:p>
            <a:pPr>
              <a:defRPr sz="2000"/>
            </a:pPr>
            <a:r>
              <a:t>- Communication overhead can reduce speedup for smaller datasets.</a:t>
            </a:r>
          </a:p>
          <a:p>
            <a:pPr>
              <a:defRPr sz="2000"/>
            </a:pPr>
            <a:r>
              <a:t>- High memory usage for maintaining local datasets.</a:t>
            </a:r>
          </a:p>
          <a:p>
            <a:pPr>
              <a:defRPr sz="2000"/>
            </a:pPr>
            <a:r>
              <a:t>- Complex implementation requiring expertise in parallel programming.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b="1"/>
            </a:pPr>
            <a:r>
              <a:t>Further Improvements</a:t>
            </a:r>
          </a:p>
        </p:txBody>
      </p:sp>
      <p:sp>
        <p:nvSpPr>
          <p:cNvPr id="3" name="Content Placeholder 2"/>
          <p:cNvSpPr>
            <a:spLocks noGrp="1"/>
          </p:cNvSpPr>
          <p:nvPr>
            <p:ph idx="1"/>
          </p:nvPr>
        </p:nvSpPr>
        <p:spPr/>
        <p:txBody>
          <a:bodyPr/>
          <a:lstStyle/>
          <a:p>
            <a:pPr marL="0" indent="0">
              <a:buNone/>
              <a:defRPr sz="2000"/>
            </a:pPr>
            <a:r>
              <a:rPr dirty="0"/>
              <a:t>1. Communication Optimization: Use non-blocking communication (e.g., </a:t>
            </a:r>
            <a:r>
              <a:rPr dirty="0" err="1"/>
              <a:t>MPI_Isend</a:t>
            </a:r>
            <a:r>
              <a:rPr dirty="0"/>
              <a:t>) to reduce idle time.</a:t>
            </a:r>
            <a:endParaRPr lang="en-US" dirty="0"/>
          </a:p>
          <a:p>
            <a:pPr marL="0" indent="0">
              <a:buNone/>
              <a:defRPr sz="2000"/>
            </a:pPr>
            <a:r>
              <a:rPr dirty="0"/>
              <a:t>2. Load Balancing: Dynamically distribute workload based on process utilization.</a:t>
            </a:r>
          </a:p>
          <a:p>
            <a:pPr marL="0" indent="0">
              <a:buNone/>
              <a:defRPr sz="2000"/>
            </a:pPr>
            <a:r>
              <a:rPr dirty="0"/>
              <a:t>3. GPU Acceleration: Utilize CUDA or OpenCL for faster distance computations.</a:t>
            </a:r>
            <a:endParaRPr lang="en-US" dirty="0"/>
          </a:p>
          <a:p>
            <a:pPr marL="0" indent="0">
              <a:buNone/>
              <a:defRPr sz="2000"/>
            </a:pPr>
            <a:r>
              <a:rPr dirty="0"/>
              <a:t>4. Dimensionality Reduction: Apply PCA to lower computational costs by reducing dataset dimensions.</a:t>
            </a:r>
          </a:p>
          <a:p>
            <a:pPr marL="0" indent="0">
              <a:buNone/>
              <a:defRPr sz="2000"/>
            </a:pPr>
            <a:r>
              <a:rPr dirty="0"/>
              <a:t>5. Algorithmic Enhancements: Implement approximate k-NN for faster results and weighted k-NN for improved accuracy.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9EFC-CC1E-2CDF-337C-660447BBFF49}"/>
              </a:ext>
            </a:extLst>
          </p:cNvPr>
          <p:cNvSpPr>
            <a:spLocks noGrp="1"/>
          </p:cNvSpPr>
          <p:nvPr>
            <p:ph type="title"/>
          </p:nvPr>
        </p:nvSpPr>
        <p:spPr>
          <a:xfrm>
            <a:off x="1141413" y="131975"/>
            <a:ext cx="9905998" cy="934825"/>
          </a:xfrm>
        </p:spPr>
        <p:txBody>
          <a:bodyPr>
            <a:normAutofit fontScale="90000"/>
          </a:bodyPr>
          <a:lstStyle/>
          <a:p>
            <a:r>
              <a:rPr lang="en-US" dirty="0"/>
              <a:t>LESSONS LEARNED:</a:t>
            </a:r>
            <a:br>
              <a:rPr lang="en-US" dirty="0"/>
            </a:br>
            <a:endParaRPr lang="en-US" dirty="0"/>
          </a:p>
        </p:txBody>
      </p:sp>
      <p:sp>
        <p:nvSpPr>
          <p:cNvPr id="3" name="Content Placeholder 2">
            <a:extLst>
              <a:ext uri="{FF2B5EF4-FFF2-40B4-BE49-F238E27FC236}">
                <a16:creationId xmlns:a16="http://schemas.microsoft.com/office/drawing/2014/main" id="{4E10F8E0-C3C2-A0D8-648E-BB549950211D}"/>
              </a:ext>
            </a:extLst>
          </p:cNvPr>
          <p:cNvSpPr>
            <a:spLocks noGrp="1"/>
          </p:cNvSpPr>
          <p:nvPr>
            <p:ph sz="half" idx="1"/>
          </p:nvPr>
        </p:nvSpPr>
        <p:spPr>
          <a:xfrm>
            <a:off x="1141410" y="810705"/>
            <a:ext cx="4878389" cy="3572759"/>
          </a:xfrm>
        </p:spPr>
        <p:txBody>
          <a:bodyPr>
            <a:normAutofit lnSpcReduction="10000"/>
          </a:bodyPr>
          <a:lstStyle/>
          <a:p>
            <a:r>
              <a:rPr lang="en-US" b="1" dirty="0"/>
              <a:t>Key Takeaways</a:t>
            </a:r>
            <a:r>
              <a:rPr lang="en-US" dirty="0"/>
              <a:t>:</a:t>
            </a:r>
          </a:p>
          <a:p>
            <a:r>
              <a:rPr lang="en-US" dirty="0"/>
              <a:t>Calculations were sped up by using MPI to parallelize the k-NN algorithm, particularly for large datasets.</a:t>
            </a:r>
          </a:p>
          <a:p>
            <a:r>
              <a:rPr lang="en-US" dirty="0"/>
              <a:t>To prevent slowdowns, communication and computation must be balanced.</a:t>
            </a:r>
          </a:p>
        </p:txBody>
      </p:sp>
      <p:sp>
        <p:nvSpPr>
          <p:cNvPr id="4" name="Content Placeholder 3">
            <a:extLst>
              <a:ext uri="{FF2B5EF4-FFF2-40B4-BE49-F238E27FC236}">
                <a16:creationId xmlns:a16="http://schemas.microsoft.com/office/drawing/2014/main" id="{59979FBD-023A-7800-F7AE-5243AC9E0C6B}"/>
              </a:ext>
            </a:extLst>
          </p:cNvPr>
          <p:cNvSpPr>
            <a:spLocks noGrp="1"/>
          </p:cNvSpPr>
          <p:nvPr>
            <p:ph sz="half" idx="2"/>
          </p:nvPr>
        </p:nvSpPr>
        <p:spPr>
          <a:xfrm>
            <a:off x="6172200" y="810705"/>
            <a:ext cx="4875211" cy="4980495"/>
          </a:xfrm>
        </p:spPr>
        <p:txBody>
          <a:bodyPr>
            <a:normAutofit lnSpcReduction="10000"/>
          </a:bodyPr>
          <a:lstStyle/>
          <a:p>
            <a:r>
              <a:rPr lang="en-US" b="1" dirty="0"/>
              <a:t>Challenges Faced</a:t>
            </a:r>
            <a:r>
              <a:rPr lang="en-US" dirty="0"/>
              <a:t>:</a:t>
            </a:r>
          </a:p>
          <a:p>
            <a:r>
              <a:rPr lang="en-US" dirty="0"/>
              <a:t>Data Distribution: It was challenging to distribute the data evenly across processes while maintaining memory efficiency, but we were able to do so by breaking the data up into manageable chunks.</a:t>
            </a:r>
          </a:p>
          <a:p>
            <a:r>
              <a:rPr lang="en-US" dirty="0"/>
              <a:t>Scalability: As we increased the number of processes, synchronization delays caused the performance improvement to decrease.</a:t>
            </a:r>
          </a:p>
        </p:txBody>
      </p:sp>
      <p:sp>
        <p:nvSpPr>
          <p:cNvPr id="7" name="TextBox 6">
            <a:extLst>
              <a:ext uri="{FF2B5EF4-FFF2-40B4-BE49-F238E27FC236}">
                <a16:creationId xmlns:a16="http://schemas.microsoft.com/office/drawing/2014/main" id="{42C1A156-BF1E-A96D-663F-8AE4E060D37D}"/>
              </a:ext>
            </a:extLst>
          </p:cNvPr>
          <p:cNvSpPr txBox="1"/>
          <p:nvPr/>
        </p:nvSpPr>
        <p:spPr>
          <a:xfrm>
            <a:off x="1141410" y="4362254"/>
            <a:ext cx="6103856" cy="1477328"/>
          </a:xfrm>
          <a:prstGeom prst="rect">
            <a:avLst/>
          </a:prstGeom>
          <a:noFill/>
        </p:spPr>
        <p:txBody>
          <a:bodyPr wrap="square">
            <a:spAutoFit/>
          </a:bodyPr>
          <a:lstStyle/>
          <a:p>
            <a:r>
              <a:rPr lang="en-US" b="1" dirty="0"/>
              <a:t>Improvements</a:t>
            </a:r>
            <a:r>
              <a:rPr lang="en-US" dirty="0"/>
              <a:t>:</a:t>
            </a:r>
          </a:p>
          <a:p>
            <a:r>
              <a:rPr lang="en-US" dirty="0"/>
              <a:t>The computational load has been reduced by calculating distances using effective techniques.</a:t>
            </a:r>
          </a:p>
          <a:p>
            <a:r>
              <a:rPr lang="en-US" dirty="0"/>
              <a:t>Reaching the perfect value for K enabled the balance of processing time and accuracy.</a:t>
            </a:r>
          </a:p>
        </p:txBody>
      </p:sp>
    </p:spTree>
    <p:extLst>
      <p:ext uri="{BB962C8B-B14F-4D97-AF65-F5344CB8AC3E}">
        <p14:creationId xmlns:p14="http://schemas.microsoft.com/office/powerpoint/2010/main" val="3906580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FAA2-271F-40AA-E2E7-20B266A2AF6D}"/>
              </a:ext>
            </a:extLst>
          </p:cNvPr>
          <p:cNvSpPr>
            <a:spLocks noGrp="1"/>
          </p:cNvSpPr>
          <p:nvPr>
            <p:ph type="title"/>
          </p:nvPr>
        </p:nvSpPr>
        <p:spPr/>
        <p:txBody>
          <a:bodyPr/>
          <a:lstStyle/>
          <a:p>
            <a:r>
              <a:rPr lang="en-US" b="1" u="sng" dirty="0">
                <a:solidFill>
                  <a:schemeClr val="bg1"/>
                </a:solidFill>
                <a:effectLst>
                  <a:outerShdw blurRad="38100" dist="38100" dir="2700000" algn="tl">
                    <a:srgbClr val="000000">
                      <a:alpha val="43137"/>
                    </a:srgbClr>
                  </a:outerShdw>
                </a:effectLst>
              </a:rPr>
              <a:t>CONCLUSION:</a:t>
            </a:r>
          </a:p>
        </p:txBody>
      </p:sp>
      <p:sp>
        <p:nvSpPr>
          <p:cNvPr id="3" name="Content Placeholder 2">
            <a:extLst>
              <a:ext uri="{FF2B5EF4-FFF2-40B4-BE49-F238E27FC236}">
                <a16:creationId xmlns:a16="http://schemas.microsoft.com/office/drawing/2014/main" id="{D4985FFC-F912-A65D-9144-BD97B9375DB4}"/>
              </a:ext>
            </a:extLst>
          </p:cNvPr>
          <p:cNvSpPr>
            <a:spLocks noGrp="1"/>
          </p:cNvSpPr>
          <p:nvPr>
            <p:ph sz="half" idx="1"/>
          </p:nvPr>
        </p:nvSpPr>
        <p:spPr/>
        <p:txBody>
          <a:bodyPr>
            <a:normAutofit fontScale="62500" lnSpcReduction="20000"/>
          </a:bodyPr>
          <a:lstStyle/>
          <a:p>
            <a:r>
              <a:rPr lang="en-US" dirty="0"/>
              <a:t>In this project, we used the Message Passing Interface (MPI) to successfully develop a parallel version of the k-Nearest Neighbors (k-NN) algorithm. When handling large datasets, this parallelization method significantly boosted k-NN's scalability and efficiency. The system reduced the amount of time needed for classification by processing large amounts of data more efficiently by splitting the computation tasks among several processes.</a:t>
            </a:r>
          </a:p>
        </p:txBody>
      </p:sp>
      <p:sp>
        <p:nvSpPr>
          <p:cNvPr id="4" name="Content Placeholder 3">
            <a:extLst>
              <a:ext uri="{FF2B5EF4-FFF2-40B4-BE49-F238E27FC236}">
                <a16:creationId xmlns:a16="http://schemas.microsoft.com/office/drawing/2014/main" id="{2A450704-D8A0-3E95-28D7-3BCDA87FF12D}"/>
              </a:ext>
            </a:extLst>
          </p:cNvPr>
          <p:cNvSpPr>
            <a:spLocks noGrp="1"/>
          </p:cNvSpPr>
          <p:nvPr>
            <p:ph sz="half" idx="2"/>
          </p:nvPr>
        </p:nvSpPr>
        <p:spPr/>
        <p:txBody>
          <a:bodyPr>
            <a:normAutofit fontScale="62500" lnSpcReduction="20000"/>
          </a:bodyPr>
          <a:lstStyle/>
          <a:p>
            <a:r>
              <a:rPr lang="en-US" b="1" u="sng" dirty="0">
                <a:solidFill>
                  <a:schemeClr val="bg1"/>
                </a:solidFill>
                <a:effectLst>
                  <a:outerShdw blurRad="38100" dist="38100" dir="2700000" algn="tl">
                    <a:srgbClr val="000000">
                      <a:alpha val="43137"/>
                    </a:srgbClr>
                  </a:outerShdw>
                </a:effectLst>
              </a:rPr>
              <a:t>Future Applications and Improvements:</a:t>
            </a:r>
          </a:p>
          <a:p>
            <a:r>
              <a:rPr lang="en-US" b="1" u="sng" dirty="0">
                <a:solidFill>
                  <a:schemeClr val="bg1"/>
                </a:solidFill>
                <a:effectLst>
                  <a:outerShdw blurRad="38100" dist="38100" dir="2700000" algn="tl">
                    <a:srgbClr val="000000">
                      <a:alpha val="43137"/>
                    </a:srgbClr>
                  </a:outerShdw>
                </a:effectLst>
              </a:rPr>
              <a:t>Applications: </a:t>
            </a:r>
            <a:r>
              <a:rPr lang="en-US" dirty="0">
                <a:solidFill>
                  <a:schemeClr val="bg1"/>
                </a:solidFill>
                <a:effectLst>
                  <a:outerShdw blurRad="38100" dist="38100" dir="2700000" algn="tl">
                    <a:srgbClr val="000000">
                      <a:alpha val="43137"/>
                    </a:srgbClr>
                  </a:outerShdw>
                </a:effectLst>
              </a:rPr>
              <a:t>The parallel k-NN algorithm can be used in fields where analyzing large datasets fast and precisely is essential, such as fraud detection, recommendation engines, and image recognition.</a:t>
            </a:r>
          </a:p>
          <a:p>
            <a:r>
              <a:rPr lang="en-US" b="1" u="sng" dirty="0">
                <a:solidFill>
                  <a:schemeClr val="bg1"/>
                </a:solidFill>
                <a:effectLst>
                  <a:outerShdw blurRad="38100" dist="38100" dir="2700000" algn="tl">
                    <a:srgbClr val="000000">
                      <a:alpha val="43137"/>
                    </a:srgbClr>
                  </a:outerShdw>
                </a:effectLst>
              </a:rPr>
              <a:t>Improvements: </a:t>
            </a:r>
            <a:r>
              <a:rPr lang="en-US" dirty="0">
                <a:solidFill>
                  <a:schemeClr val="bg1"/>
                </a:solidFill>
              </a:rPr>
              <a:t>Further studies might focus on bettering load balancing techniques, examining alternative distance measures, and reducing communication overhead between processes. In addition, the algorithm might grow substantially more scalable and appropriate for even bigger datasets if it is used in cloud computing or distributed computing environments.</a:t>
            </a:r>
          </a:p>
          <a:p>
            <a:pPr marL="0" indent="0">
              <a:buNone/>
            </a:pPr>
            <a:r>
              <a:rPr lang="en-US" dirty="0">
                <a:solidFill>
                  <a:schemeClr val="bg1"/>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1962711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45D8D-C88B-59A4-68D0-6EACAA254BE6}"/>
              </a:ext>
            </a:extLst>
          </p:cNvPr>
          <p:cNvSpPr>
            <a:spLocks noGrp="1"/>
          </p:cNvSpPr>
          <p:nvPr>
            <p:ph type="title"/>
          </p:nvPr>
        </p:nvSpPr>
        <p:spPr>
          <a:xfrm>
            <a:off x="1141413" y="0"/>
            <a:ext cx="9905998" cy="801278"/>
          </a:xfrm>
        </p:spPr>
        <p:txBody>
          <a:bodyPr>
            <a:normAutofit/>
          </a:bodyPr>
          <a:lstStyle/>
          <a:p>
            <a:r>
              <a:rPr lang="en-US" dirty="0"/>
              <a:t>Roles AND RESPONSIBILITIES:</a:t>
            </a:r>
          </a:p>
        </p:txBody>
      </p:sp>
      <p:sp>
        <p:nvSpPr>
          <p:cNvPr id="3" name="Content Placeholder 2">
            <a:extLst>
              <a:ext uri="{FF2B5EF4-FFF2-40B4-BE49-F238E27FC236}">
                <a16:creationId xmlns:a16="http://schemas.microsoft.com/office/drawing/2014/main" id="{CE8D285F-CDE3-140D-2AAF-0C780E12714D}"/>
              </a:ext>
            </a:extLst>
          </p:cNvPr>
          <p:cNvSpPr>
            <a:spLocks noGrp="1"/>
          </p:cNvSpPr>
          <p:nvPr>
            <p:ph idx="1"/>
          </p:nvPr>
        </p:nvSpPr>
        <p:spPr>
          <a:xfrm>
            <a:off x="811474" y="575035"/>
            <a:ext cx="9905999" cy="6589336"/>
          </a:xfrm>
        </p:spPr>
        <p:txBody>
          <a:bodyPr>
            <a:normAutofit fontScale="25000" lnSpcReduction="20000"/>
          </a:bodyPr>
          <a:lstStyle/>
          <a:p>
            <a:pPr marL="0">
              <a:lnSpc>
                <a:spcPct val="107000"/>
              </a:lnSpc>
              <a:spcAft>
                <a:spcPts val="800"/>
              </a:spcAft>
            </a:pPr>
            <a:r>
              <a:rPr lang="en-US" sz="7200" b="1" u="sng"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Sai Dinesh Chandra </a:t>
            </a:r>
            <a:r>
              <a:rPr lang="en-US" sz="7200" b="1" u="sng"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Devisetti</a:t>
            </a:r>
            <a:r>
              <a:rPr lang="en-US" sz="7200" b="1" u="sng"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(A04317468): </a:t>
            </a:r>
            <a:r>
              <a:rPr lang="en-US" sz="7200" b="1" dirty="0">
                <a:effectLst/>
                <a:latin typeface="Aptos" panose="020B0004020202020204" pitchFamily="34" charset="0"/>
                <a:ea typeface="Aptos" panose="020B0004020202020204" pitchFamily="34" charset="0"/>
                <a:cs typeface="Times New Roman" panose="02020603050405020304" pitchFamily="18" charset="0"/>
              </a:rPr>
              <a:t>Algorithm Developer &amp; Parallel Processing Specialist</a:t>
            </a:r>
          </a:p>
          <a:p>
            <a:pPr marL="0">
              <a:lnSpc>
                <a:spcPct val="107000"/>
              </a:lnSpc>
              <a:spcAft>
                <a:spcPts val="800"/>
              </a:spcAft>
            </a:pPr>
            <a:r>
              <a:rPr lang="en-US" sz="7200" kern="100" dirty="0">
                <a:effectLst/>
                <a:latin typeface="Calibri" panose="020F0502020204030204" pitchFamily="34" charset="0"/>
                <a:ea typeface="Calibri" panose="020F0502020204030204" pitchFamily="34" charset="0"/>
                <a:cs typeface="Calibri" panose="020F0502020204030204" pitchFamily="34" charset="0"/>
              </a:rPr>
              <a:t>Write and test the </a:t>
            </a:r>
            <a:r>
              <a:rPr lang="en-US" sz="7200" kern="100" dirty="0" err="1">
                <a:effectLst/>
                <a:latin typeface="Calibri" panose="020F0502020204030204" pitchFamily="34" charset="0"/>
                <a:ea typeface="Calibri" panose="020F0502020204030204" pitchFamily="34" charset="0"/>
                <a:cs typeface="Calibri" panose="020F0502020204030204" pitchFamily="34" charset="0"/>
              </a:rPr>
              <a:t>find_weighted_k_nearest_neighbors</a:t>
            </a:r>
            <a:r>
              <a:rPr lang="en-US" sz="7200" kern="100" dirty="0">
                <a:effectLst/>
                <a:latin typeface="Calibri" panose="020F0502020204030204" pitchFamily="34" charset="0"/>
                <a:ea typeface="Calibri" panose="020F0502020204030204" pitchFamily="34" charset="0"/>
                <a:cs typeface="Calibri" panose="020F0502020204030204" pitchFamily="34" charset="0"/>
              </a:rPr>
              <a:t> function.</a:t>
            </a:r>
          </a:p>
          <a:p>
            <a:pPr marL="0">
              <a:lnSpc>
                <a:spcPct val="107000"/>
              </a:lnSpc>
              <a:spcAft>
                <a:spcPts val="800"/>
              </a:spcAft>
            </a:pPr>
            <a:r>
              <a:rPr lang="en-US" sz="7200" kern="100" dirty="0">
                <a:effectLst/>
                <a:latin typeface="Calibri" panose="020F0502020204030204" pitchFamily="34" charset="0"/>
                <a:ea typeface="Calibri" panose="020F0502020204030204" pitchFamily="34" charset="0"/>
                <a:cs typeface="Calibri" panose="020F0502020204030204" pitchFamily="34" charset="0"/>
              </a:rPr>
              <a:t>Implement distance metrics (e.g., Euclidean and inverse weighting).</a:t>
            </a:r>
          </a:p>
          <a:p>
            <a:pPr marL="0">
              <a:lnSpc>
                <a:spcPct val="107000"/>
              </a:lnSpc>
              <a:spcAft>
                <a:spcPts val="800"/>
              </a:spcAft>
            </a:pPr>
            <a:r>
              <a:rPr lang="en-US" sz="7200" kern="100" dirty="0">
                <a:effectLst/>
                <a:latin typeface="Calibri" panose="020F0502020204030204" pitchFamily="34" charset="0"/>
                <a:ea typeface="Calibri" panose="020F0502020204030204" pitchFamily="34" charset="0"/>
                <a:cs typeface="Calibri" panose="020F0502020204030204" pitchFamily="34" charset="0"/>
              </a:rPr>
              <a:t>Optimize the k-NN algorithm for parallel processing using Python’s multiprocessing library</a:t>
            </a:r>
            <a:r>
              <a:rPr lang="en-US" sz="7200" kern="100" dirty="0">
                <a:effectLst/>
                <a:latin typeface="Aptos" panose="020B0004020202020204" pitchFamily="34" charset="0"/>
                <a:ea typeface="Aptos" panose="020B0004020202020204" pitchFamily="34" charset="0"/>
                <a:cs typeface="Times New Roman" panose="02020603050405020304" pitchFamily="18" charset="0"/>
              </a:rPr>
              <a:t>.</a:t>
            </a:r>
          </a:p>
          <a:p>
            <a:pPr marL="0">
              <a:lnSpc>
                <a:spcPct val="107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7200" b="1" u="sng"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Uma Mahesh </a:t>
            </a:r>
            <a:r>
              <a:rPr lang="en-US" sz="7200" b="1" u="sng"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Vippalapally</a:t>
            </a:r>
            <a:r>
              <a:rPr lang="en-US" sz="7200" b="1" u="sng"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(A04318640): </a:t>
            </a:r>
            <a:r>
              <a:rPr lang="en-US" sz="7200" b="1" kern="100" dirty="0">
                <a:effectLst/>
                <a:latin typeface="Aptos" panose="020B0004020202020204" pitchFamily="34" charset="0"/>
                <a:ea typeface="Aptos" panose="020B0004020202020204" pitchFamily="34" charset="0"/>
                <a:cs typeface="Times New Roman" panose="02020603050405020304" pitchFamily="18" charset="0"/>
              </a:rPr>
              <a:t>Project Coordinator &amp; Data Engineer</a:t>
            </a:r>
          </a:p>
          <a:p>
            <a:pPr>
              <a:lnSpc>
                <a:spcPct val="107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Collect and prepare the dataset.</a:t>
            </a:r>
          </a:p>
          <a:p>
            <a:pPr>
              <a:lnSpc>
                <a:spcPct val="107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Shuffle, normalize, and split the dataset into training, validation, and test sets.</a:t>
            </a:r>
          </a:p>
          <a:p>
            <a:pPr>
              <a:lnSpc>
                <a:spcPct val="107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Implement feature scaling using </a:t>
            </a:r>
            <a:r>
              <a:rPr lang="en-US" sz="7200" kern="100" dirty="0" err="1">
                <a:effectLst/>
                <a:latin typeface="Aptos" panose="020B0004020202020204" pitchFamily="34" charset="0"/>
                <a:ea typeface="Aptos" panose="020B0004020202020204" pitchFamily="34" charset="0"/>
                <a:cs typeface="Times New Roman" panose="02020603050405020304" pitchFamily="18" charset="0"/>
              </a:rPr>
              <a:t>StandardScaler</a:t>
            </a:r>
            <a:r>
              <a:rPr lang="en-US" sz="7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indent="0">
              <a:lnSpc>
                <a:spcPct val="107000"/>
              </a:lnSpc>
              <a:spcAft>
                <a:spcPts val="800"/>
              </a:spcAft>
              <a:buNone/>
            </a:pPr>
            <a:r>
              <a:rPr lang="en-US" sz="7200" b="1" u="sng"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Yaswanth Kumar Makana(A04320234) : </a:t>
            </a:r>
            <a:r>
              <a:rPr lang="en-US" sz="7200" b="1" dirty="0">
                <a:effectLst/>
                <a:latin typeface="Aptos" panose="020B0004020202020204" pitchFamily="34" charset="0"/>
                <a:ea typeface="Aptos" panose="020B0004020202020204" pitchFamily="34" charset="0"/>
                <a:cs typeface="Times New Roman" panose="02020603050405020304" pitchFamily="18" charset="0"/>
              </a:rPr>
              <a:t>Evaluator &amp; Visualization Specialist</a:t>
            </a:r>
          </a:p>
          <a:p>
            <a:pPr>
              <a:lnSpc>
                <a:spcPct val="107000"/>
              </a:lnSpc>
              <a:spcAft>
                <a:spcPts val="800"/>
              </a:spcAft>
            </a:pPr>
            <a:r>
              <a:rPr lang="en-US" sz="7200" kern="100" dirty="0">
                <a:effectLst/>
                <a:latin typeface="Calibri" panose="020F0502020204030204" pitchFamily="34" charset="0"/>
                <a:ea typeface="Calibri" panose="020F0502020204030204" pitchFamily="34" charset="0"/>
                <a:cs typeface="Calibri" panose="020F0502020204030204" pitchFamily="34" charset="0"/>
              </a:rPr>
              <a:t>Calculate evaluation metrics (accuracy, precision, recall, F1 score, ROC-AUC).</a:t>
            </a:r>
          </a:p>
          <a:p>
            <a:pPr>
              <a:lnSpc>
                <a:spcPct val="107000"/>
              </a:lnSpc>
              <a:spcAft>
                <a:spcPts val="800"/>
              </a:spcAft>
            </a:pPr>
            <a:r>
              <a:rPr lang="en-US" sz="7200" dirty="0">
                <a:effectLst/>
                <a:latin typeface="Calibri" panose="020F0502020204030204" pitchFamily="34" charset="0"/>
                <a:ea typeface="Calibri" panose="020F0502020204030204" pitchFamily="34" charset="0"/>
                <a:cs typeface="Calibri" panose="020F0502020204030204" pitchFamily="34" charset="0"/>
              </a:rPr>
              <a:t>Generate and interpret confusion matrices</a:t>
            </a:r>
          </a:p>
          <a:p>
            <a:pPr>
              <a:lnSpc>
                <a:spcPct val="107000"/>
              </a:lnSpc>
              <a:spcAft>
                <a:spcPts val="800"/>
              </a:spcAft>
            </a:pPr>
            <a:r>
              <a:rPr lang="en-US" sz="7200" kern="100" dirty="0">
                <a:effectLst/>
                <a:latin typeface="Aptos" panose="020B0004020202020204" pitchFamily="34" charset="0"/>
                <a:ea typeface="Aptos" panose="020B0004020202020204" pitchFamily="34" charset="0"/>
                <a:cs typeface="Times New Roman" panose="02020603050405020304" pitchFamily="18" charset="0"/>
              </a:rPr>
              <a:t>Compile results into a structured format for the project report and presentation.</a:t>
            </a:r>
          </a:p>
          <a:p>
            <a:pPr>
              <a:lnSpc>
                <a:spcPct val="107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69955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87E91-AC96-840D-E31A-78D368947C87}"/>
              </a:ext>
            </a:extLst>
          </p:cNvPr>
          <p:cNvSpPr>
            <a:spLocks noGrp="1"/>
          </p:cNvSpPr>
          <p:nvPr>
            <p:ph type="ctrTitle"/>
          </p:nvPr>
        </p:nvSpPr>
        <p:spPr>
          <a:xfrm>
            <a:off x="1876424" y="386499"/>
            <a:ext cx="8791575" cy="810705"/>
          </a:xfrm>
        </p:spPr>
        <p:txBody>
          <a:bodyPr>
            <a:normAutofit/>
          </a:bodyPr>
          <a:lstStyle/>
          <a:p>
            <a:r>
              <a:rPr lang="en-US" dirty="0"/>
              <a:t>References</a:t>
            </a:r>
          </a:p>
        </p:txBody>
      </p:sp>
      <p:sp>
        <p:nvSpPr>
          <p:cNvPr id="3" name="Subtitle 2">
            <a:extLst>
              <a:ext uri="{FF2B5EF4-FFF2-40B4-BE49-F238E27FC236}">
                <a16:creationId xmlns:a16="http://schemas.microsoft.com/office/drawing/2014/main" id="{4133300E-2273-C8DC-84E8-3C8AECD4F8EE}"/>
              </a:ext>
            </a:extLst>
          </p:cNvPr>
          <p:cNvSpPr>
            <a:spLocks noGrp="1"/>
          </p:cNvSpPr>
          <p:nvPr>
            <p:ph type="subTitle" idx="1"/>
          </p:nvPr>
        </p:nvSpPr>
        <p:spPr>
          <a:xfrm>
            <a:off x="725865" y="1055802"/>
            <a:ext cx="11302738" cy="5524107"/>
          </a:xfrm>
        </p:spPr>
        <p:txBody>
          <a:bodyPr>
            <a:noAutofit/>
          </a:bodyPr>
          <a:lstStyle/>
          <a:p>
            <a:pPr marL="342900" marR="0" lvl="0" indent="-342900">
              <a:lnSpc>
                <a:spcPct val="107000"/>
              </a:lnSpc>
              <a:spcAft>
                <a:spcPts val="800"/>
              </a:spcAft>
              <a:tabLst>
                <a:tab pos="457200" algn="l"/>
              </a:tabLst>
            </a:pPr>
            <a:endPar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tabLst>
                <a:tab pos="457200" algn="l"/>
              </a:tabLs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Books and Academic Texts</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Mitchell, T. M. (1997). </a:t>
            </a:r>
            <a:r>
              <a:rPr lang="en-US" sz="1200" i="1" kern="100" dirty="0">
                <a:effectLst/>
                <a:latin typeface="Times New Roman" panose="02020603050405020304" pitchFamily="18" charset="0"/>
                <a:ea typeface="Calibri" panose="020F0502020204030204" pitchFamily="34" charset="0"/>
                <a:cs typeface="Times New Roman" panose="02020603050405020304" pitchFamily="18" charset="0"/>
              </a:rPr>
              <a:t>Machine Learning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McGraw-Hill Education.</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Provides foundational knowledge about k-Nearest Neighbors (k-NN) and other machine learning algorithms.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Tan, P. N., Steinbach, M., &amp; Kumar, V. (2005). </a:t>
            </a:r>
            <a:r>
              <a:rPr lang="en-US" sz="1200" i="1" kern="100" dirty="0">
                <a:effectLst/>
                <a:latin typeface="Times New Roman" panose="02020603050405020304" pitchFamily="18" charset="0"/>
                <a:ea typeface="Calibri" panose="020F0502020204030204" pitchFamily="34" charset="0"/>
                <a:cs typeface="Times New Roman" panose="02020603050405020304" pitchFamily="18" charset="0"/>
              </a:rPr>
              <a:t>Introduction to Data Mining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Pearson.</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Offers insights into the implementation and applications of k-NN and other classification methods.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tabLst>
                <a:tab pos="457200" algn="l"/>
              </a:tabLs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Parallel Computing and MPI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Gropp</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W., Lusk, E., &amp;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Skjellum</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 (1999). </a:t>
            </a:r>
            <a:r>
              <a:rPr lang="en-US" sz="1200" i="1" kern="100" dirty="0">
                <a:effectLst/>
                <a:latin typeface="Times New Roman" panose="02020603050405020304" pitchFamily="18" charset="0"/>
                <a:ea typeface="Calibri" panose="020F0502020204030204" pitchFamily="34" charset="0"/>
                <a:cs typeface="Times New Roman" panose="02020603050405020304" pitchFamily="18" charset="0"/>
              </a:rPr>
              <a:t>Using MPI: Portable Parallel Programming with the Message Passing Interface</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MIT Press.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 comprehensive guide to understanding and using MPI for parallel programming.</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Snir</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M., Otto, S., Huss-Lederman, S., Walker, D., &amp;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Dongarra</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J. (1998). </a:t>
            </a:r>
            <a:r>
              <a:rPr lang="en-US" sz="1200" i="1" kern="100" dirty="0">
                <a:effectLst/>
                <a:latin typeface="Times New Roman" panose="02020603050405020304" pitchFamily="18" charset="0"/>
                <a:ea typeface="Calibri" panose="020F0502020204030204" pitchFamily="34" charset="0"/>
                <a:cs typeface="Times New Roman" panose="02020603050405020304" pitchFamily="18" charset="0"/>
              </a:rPr>
              <a:t>MPI: The Complete Reference</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MIT Press.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Explains the concepts and syntax of MPI, making it suitable for developing distributed algorithms like parallel k-NN.</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tabLst>
                <a:tab pos="457200" algn="l"/>
              </a:tabLst>
            </a:pPr>
            <a:r>
              <a:rPr lang="en-US" sz="1200" b="1" kern="100" dirty="0">
                <a:effectLst/>
                <a:latin typeface="Times New Roman" panose="02020603050405020304" pitchFamily="18" charset="0"/>
                <a:ea typeface="Calibri" panose="020F0502020204030204" pitchFamily="34" charset="0"/>
                <a:cs typeface="Times New Roman" panose="02020603050405020304" pitchFamily="18" charset="0"/>
              </a:rPr>
              <a:t>Research Papers</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Cover, T., &amp; Hart, P. (1967). Nearest Neighbor Pattern Classification. </a:t>
            </a:r>
            <a:r>
              <a:rPr lang="en-US" sz="1200" i="1" kern="100" dirty="0">
                <a:effectLst/>
                <a:latin typeface="Times New Roman" panose="02020603050405020304" pitchFamily="18" charset="0"/>
                <a:ea typeface="Calibri" panose="020F0502020204030204" pitchFamily="34" charset="0"/>
                <a:cs typeface="Times New Roman" panose="02020603050405020304" pitchFamily="18" charset="0"/>
              </a:rPr>
              <a:t>IEEE Transactions on Information Theory</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13(1), 21–27.</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The seminal paper introducing the k-NN algorithm.</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Srinivas, K., &amp; Mohan, S. (2010). An Efficient Parallel k-Nearest Neighbor Algorithm Using MPI. </a:t>
            </a:r>
            <a:r>
              <a:rPr lang="en-US" sz="1200" i="1" kern="100" dirty="0">
                <a:effectLst/>
                <a:latin typeface="Times New Roman" panose="02020603050405020304" pitchFamily="18" charset="0"/>
                <a:ea typeface="Calibri" panose="020F0502020204030204" pitchFamily="34" charset="0"/>
                <a:cs typeface="Times New Roman" panose="02020603050405020304" pitchFamily="18" charset="0"/>
              </a:rPr>
              <a:t>International Journal of Computer Applications</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1(5), 20-24.</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Aft>
                <a:spcPts val="800"/>
              </a:spcAft>
              <a:buSzPts val="1000"/>
              <a:buFont typeface="Wingdings" panose="05000000000000000000" pitchFamily="2" charset="2"/>
              <a:buChar char=""/>
              <a:tabLst>
                <a:tab pos="1371600" algn="l"/>
              </a:tabLs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Discusses the implementation of parallel k-NN with MPI, including communication overhead and scalability.</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46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2308791" y="-73293"/>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910332" y="106549"/>
            <a:ext cx="3261674" cy="806264"/>
          </a:xfrm>
        </p:spPr>
        <p:txBody>
          <a:bodyPr>
            <a:normAutofit/>
          </a:bodyPr>
          <a:lstStyle/>
          <a:p>
            <a:r>
              <a:rPr lang="en-US" sz="3200" b="1" u="sng" dirty="0">
                <a:effectLst>
                  <a:outerShdw blurRad="38100" dist="38100" dir="2700000" algn="tl">
                    <a:srgbClr val="000000">
                      <a:alpha val="43137"/>
                    </a:srgbClr>
                  </a:outerShdw>
                </a:effectLst>
                <a:highlight>
                  <a:srgbClr val="FFFF00"/>
                </a:highlight>
              </a:rPr>
              <a:t>Introduction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538162" y="817563"/>
            <a:ext cx="10509249" cy="6040437"/>
          </a:xfrm>
        </p:spPr>
        <p:txBody>
          <a:bodyPr>
            <a:normAutofit lnSpcReduction="10000"/>
          </a:bodyPr>
          <a:lstStyle/>
          <a:p>
            <a:pPr marL="0" indent="0">
              <a:lnSpc>
                <a:spcPct val="110000"/>
              </a:lnSpc>
              <a:buNone/>
            </a:pPr>
            <a:r>
              <a:rPr lang="en-US" sz="2000" b="1" u="sng" dirty="0">
                <a:solidFill>
                  <a:schemeClr val="bg1"/>
                </a:solidFill>
                <a:highlight>
                  <a:srgbClr val="FFFF00"/>
                </a:highlight>
              </a:rPr>
              <a:t>Brief Overview of K-NN:</a:t>
            </a:r>
          </a:p>
          <a:p>
            <a:pPr marL="0" indent="0">
              <a:lnSpc>
                <a:spcPct val="110000"/>
              </a:lnSpc>
              <a:buNone/>
            </a:pPr>
            <a:r>
              <a:rPr lang="en-US" sz="2000" dirty="0">
                <a:solidFill>
                  <a:srgbClr val="FFFF00"/>
                </a:solidFill>
              </a:rPr>
              <a:t>The k-Nearest Neighbors (k-NN) algorithm is a simple and widely used machine learning method for classification and regression. It classifies data points by finding the k closest neighbors in the training dataset based on distance, such as Euclidean distance, and assigning the most common class. While versatile and effective, k-NN does not involve a training phase, making it computationally expensive during predictions.</a:t>
            </a:r>
          </a:p>
          <a:p>
            <a:pPr marL="0" indent="0">
              <a:lnSpc>
                <a:spcPct val="110000"/>
              </a:lnSpc>
              <a:buNone/>
            </a:pPr>
            <a:r>
              <a:rPr lang="en-US" sz="2000" b="1" u="sng" dirty="0">
                <a:solidFill>
                  <a:schemeClr val="bg1"/>
                </a:solidFill>
                <a:highlight>
                  <a:srgbClr val="FFFF00"/>
                </a:highlight>
              </a:rPr>
              <a:t>Challenges</a:t>
            </a:r>
            <a:r>
              <a:rPr lang="en-US" sz="2000" b="1" u="sng" dirty="0">
                <a:highlight>
                  <a:srgbClr val="FFFF00"/>
                </a:highlight>
              </a:rPr>
              <a:t> </a:t>
            </a:r>
            <a:r>
              <a:rPr lang="en-US" sz="2000" b="1" u="sng" dirty="0">
                <a:solidFill>
                  <a:schemeClr val="bg1"/>
                </a:solidFill>
                <a:highlight>
                  <a:srgbClr val="FFFF00"/>
                </a:highlight>
              </a:rPr>
              <a:t>of k-NN for Large Datasets:</a:t>
            </a:r>
          </a:p>
          <a:p>
            <a:pPr marL="0" indent="0">
              <a:lnSpc>
                <a:spcPct val="110000"/>
              </a:lnSpc>
              <a:buNone/>
            </a:pPr>
            <a:r>
              <a:rPr lang="en-US" sz="2000" dirty="0">
                <a:solidFill>
                  <a:srgbClr val="FFFF00"/>
                </a:solidFill>
              </a:rPr>
              <a:t>For large datasets, k-NN faces two major issues: high computational cost and memory usage. Calculating distances for millions of data points is time-intensive, and storing large datasets requires significant memory. Sequential processing on a single processor is impractical, making scalability a challenge</a:t>
            </a:r>
            <a:r>
              <a:rPr lang="en-US" sz="1600" dirty="0">
                <a:solidFill>
                  <a:srgbClr val="FFFF00"/>
                </a:solidFill>
              </a:rPr>
              <a:t>.</a:t>
            </a:r>
          </a:p>
          <a:p>
            <a:pPr marL="0" indent="0">
              <a:lnSpc>
                <a:spcPct val="110000"/>
              </a:lnSpc>
              <a:buNone/>
            </a:pPr>
            <a:r>
              <a:rPr lang="en-US" sz="2000" b="1" u="sng" dirty="0">
                <a:solidFill>
                  <a:schemeClr val="bg1"/>
                </a:solidFill>
                <a:highlight>
                  <a:srgbClr val="FFFF00"/>
                </a:highlight>
              </a:rPr>
              <a:t>Importance of Parallel Computing and MPI:</a:t>
            </a:r>
          </a:p>
          <a:p>
            <a:pPr marL="0" indent="0">
              <a:lnSpc>
                <a:spcPct val="110000"/>
              </a:lnSpc>
              <a:buNone/>
            </a:pPr>
            <a:r>
              <a:rPr lang="en-US" sz="2000" dirty="0">
                <a:solidFill>
                  <a:srgbClr val="FFFF00"/>
                </a:solidFill>
              </a:rPr>
              <a:t>Parallel computing, using frameworks like the Message Passing Interface (MPI), divides tasks across multiple processors. This significantly reduces computation time and enables the algorithm to handle large datasets efficiently. MPI facilitates data distribution and communication between processes, making it a key tool for scaling k-NN for modern applications.</a:t>
            </a:r>
            <a:endParaRPr lang="en-US" sz="2000" b="1" u="sng" dirty="0">
              <a:solidFill>
                <a:srgbClr val="FFFF00"/>
              </a:solidFill>
              <a:highlight>
                <a:srgbClr val="FFFF00"/>
              </a:highlight>
            </a:endParaRPr>
          </a:p>
        </p:txBody>
      </p:sp>
    </p:spTree>
    <p:extLst>
      <p:ext uri="{BB962C8B-B14F-4D97-AF65-F5344CB8AC3E}">
        <p14:creationId xmlns:p14="http://schemas.microsoft.com/office/powerpoint/2010/main" val="109484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76EB-666E-7091-DE5B-677406965739}"/>
              </a:ext>
            </a:extLst>
          </p:cNvPr>
          <p:cNvSpPr>
            <a:spLocks noGrp="1"/>
          </p:cNvSpPr>
          <p:nvPr>
            <p:ph type="ctrTitle"/>
          </p:nvPr>
        </p:nvSpPr>
        <p:spPr>
          <a:xfrm>
            <a:off x="4138367" y="641024"/>
            <a:ext cx="3026004" cy="801278"/>
          </a:xfrm>
        </p:spPr>
        <p:txBody>
          <a:bodyPr/>
          <a:lstStyle/>
          <a:p>
            <a:r>
              <a:rPr lang="en-US" b="1" u="sng" dirty="0">
                <a:solidFill>
                  <a:schemeClr val="bg1"/>
                </a:solidFill>
                <a:highlight>
                  <a:srgbClr val="FFFF00"/>
                </a:highlight>
              </a:rPr>
              <a:t>Objective</a:t>
            </a:r>
          </a:p>
        </p:txBody>
      </p:sp>
      <p:sp>
        <p:nvSpPr>
          <p:cNvPr id="3" name="Subtitle 2">
            <a:extLst>
              <a:ext uri="{FF2B5EF4-FFF2-40B4-BE49-F238E27FC236}">
                <a16:creationId xmlns:a16="http://schemas.microsoft.com/office/drawing/2014/main" id="{FCAA07C1-708B-1F66-E291-803F77C4957C}"/>
              </a:ext>
            </a:extLst>
          </p:cNvPr>
          <p:cNvSpPr>
            <a:spLocks noGrp="1"/>
          </p:cNvSpPr>
          <p:nvPr>
            <p:ph type="subTitle" idx="1"/>
          </p:nvPr>
        </p:nvSpPr>
        <p:spPr>
          <a:xfrm>
            <a:off x="1876424" y="1536569"/>
            <a:ext cx="8791575" cy="4760536"/>
          </a:xfrm>
        </p:spPr>
        <p:txBody>
          <a:bodyPr>
            <a:noAutofit/>
          </a:bodyPr>
          <a:lstStyle/>
          <a:p>
            <a:r>
              <a:rPr lang="en-US" cap="none" dirty="0">
                <a:solidFill>
                  <a:schemeClr val="bg1"/>
                </a:solidFill>
              </a:rPr>
              <a:t>The goal of this project is to design and implement a </a:t>
            </a:r>
            <a:r>
              <a:rPr lang="en-US" b="1" cap="none" dirty="0">
                <a:solidFill>
                  <a:schemeClr val="bg1"/>
                </a:solidFill>
              </a:rPr>
              <a:t>parallel k-nearest neighbors (k-</a:t>
            </a:r>
            <a:r>
              <a:rPr lang="en-US" b="1" cap="none" dirty="0" err="1">
                <a:solidFill>
                  <a:schemeClr val="bg1"/>
                </a:solidFill>
              </a:rPr>
              <a:t>nn</a:t>
            </a:r>
            <a:r>
              <a:rPr lang="en-US" b="1" cap="none" dirty="0">
                <a:solidFill>
                  <a:schemeClr val="bg1"/>
                </a:solidFill>
              </a:rPr>
              <a:t>) algorithm</a:t>
            </a:r>
            <a:r>
              <a:rPr lang="en-US" cap="none" dirty="0">
                <a:solidFill>
                  <a:schemeClr val="bg1"/>
                </a:solidFill>
              </a:rPr>
              <a:t> using the </a:t>
            </a:r>
            <a:r>
              <a:rPr lang="en-US" b="1" cap="none" dirty="0">
                <a:solidFill>
                  <a:schemeClr val="bg1"/>
                </a:solidFill>
              </a:rPr>
              <a:t>message passing interface (</a:t>
            </a:r>
            <a:r>
              <a:rPr lang="en-US" b="1" cap="none" dirty="0" err="1">
                <a:solidFill>
                  <a:schemeClr val="bg1"/>
                </a:solidFill>
              </a:rPr>
              <a:t>mpi</a:t>
            </a:r>
            <a:r>
              <a:rPr lang="en-US" b="1" cap="none" dirty="0">
                <a:solidFill>
                  <a:schemeClr val="bg1"/>
                </a:solidFill>
              </a:rPr>
              <a:t>)</a:t>
            </a:r>
            <a:r>
              <a:rPr lang="en-US" cap="none" dirty="0">
                <a:solidFill>
                  <a:schemeClr val="bg1"/>
                </a:solidFill>
              </a:rPr>
              <a:t>. This approach focuses on efficiently handling and classifying large datasets by utilizing the power of parallel computing. Traditional k-</a:t>
            </a:r>
            <a:r>
              <a:rPr lang="en-US" cap="none" dirty="0" err="1">
                <a:solidFill>
                  <a:schemeClr val="bg1"/>
                </a:solidFill>
              </a:rPr>
              <a:t>nn</a:t>
            </a:r>
            <a:r>
              <a:rPr lang="en-US" cap="none" dirty="0">
                <a:solidFill>
                  <a:schemeClr val="bg1"/>
                </a:solidFill>
              </a:rPr>
              <a:t> algorithms require substantial computation and memory, which becomes a bottleneck when dealing with large-scale datasets. To address this, the training data is distributed across multiple processes, and distance calculations are performed in parallel to significantly reduce execution time. </a:t>
            </a:r>
            <a:r>
              <a:rPr lang="en-US" cap="none" dirty="0" err="1">
                <a:solidFill>
                  <a:schemeClr val="bg1"/>
                </a:solidFill>
              </a:rPr>
              <a:t>Mpi</a:t>
            </a:r>
            <a:r>
              <a:rPr lang="en-US" cap="none" dirty="0">
                <a:solidFill>
                  <a:schemeClr val="bg1"/>
                </a:solidFill>
              </a:rPr>
              <a:t> plays a critical role by enabling smooth communication between processes and aggregating results to ensure accurate classification. This project not only improves computational efficiency but also retains high accuracy while showcasing the scalability of the algorithm as dataset sizes and processing resources increase. Ultimately, this serves as a demonstration of how distributed computing can effectively solve computational challenges in machine learning.</a:t>
            </a:r>
          </a:p>
        </p:txBody>
      </p:sp>
    </p:spTree>
    <p:extLst>
      <p:ext uri="{BB962C8B-B14F-4D97-AF65-F5344CB8AC3E}">
        <p14:creationId xmlns:p14="http://schemas.microsoft.com/office/powerpoint/2010/main" val="327225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DE2D-AD25-3CF2-83D8-0F1501FD34D3}"/>
              </a:ext>
            </a:extLst>
          </p:cNvPr>
          <p:cNvSpPr>
            <a:spLocks noGrp="1"/>
          </p:cNvSpPr>
          <p:nvPr>
            <p:ph type="title"/>
          </p:nvPr>
        </p:nvSpPr>
        <p:spPr>
          <a:xfrm>
            <a:off x="1141413" y="618518"/>
            <a:ext cx="9905998" cy="1700476"/>
          </a:xfrm>
        </p:spPr>
        <p:txBody>
          <a:bodyPr/>
          <a:lstStyle/>
          <a:p>
            <a:r>
              <a:rPr lang="en-US" b="1" u="sng" dirty="0">
                <a:solidFill>
                  <a:schemeClr val="bg1"/>
                </a:solidFill>
                <a:highlight>
                  <a:srgbClr val="FFFF00"/>
                </a:highlight>
              </a:rPr>
              <a:t>DATA SET DESCRIPTION:</a:t>
            </a:r>
            <a:br>
              <a:rPr lang="en-US" b="1" u="sng" dirty="0">
                <a:solidFill>
                  <a:schemeClr val="bg1"/>
                </a:solidFill>
                <a:highlight>
                  <a:srgbClr val="FFFF00"/>
                </a:highlight>
              </a:rPr>
            </a:br>
            <a:r>
              <a:rPr lang="en-US" sz="2000" cap="none" dirty="0"/>
              <a:t>The datasets used in this project are structured into two components:</a:t>
            </a:r>
            <a:endParaRPr lang="en-US" sz="2000" b="1" u="sng" dirty="0">
              <a:solidFill>
                <a:schemeClr val="bg1"/>
              </a:solidFill>
              <a:highlight>
                <a:srgbClr val="FFFF00"/>
              </a:highlight>
            </a:endParaRPr>
          </a:p>
        </p:txBody>
      </p:sp>
      <p:sp>
        <p:nvSpPr>
          <p:cNvPr id="3" name="Content Placeholder 2">
            <a:extLst>
              <a:ext uri="{FF2B5EF4-FFF2-40B4-BE49-F238E27FC236}">
                <a16:creationId xmlns:a16="http://schemas.microsoft.com/office/drawing/2014/main" id="{C166DF07-D798-05C2-043B-08A06B898865}"/>
              </a:ext>
            </a:extLst>
          </p:cNvPr>
          <p:cNvSpPr>
            <a:spLocks noGrp="1"/>
          </p:cNvSpPr>
          <p:nvPr>
            <p:ph sz="half" idx="1"/>
          </p:nvPr>
        </p:nvSpPr>
        <p:spPr>
          <a:xfrm>
            <a:off x="1141410" y="1913641"/>
            <a:ext cx="4878389" cy="4864231"/>
          </a:xfrm>
        </p:spPr>
        <p:txBody>
          <a:bodyPr>
            <a:normAutofit fontScale="92500" lnSpcReduction="20000"/>
          </a:bodyPr>
          <a:lstStyle/>
          <a:p>
            <a:pPr marL="0" indent="0">
              <a:buNone/>
            </a:pPr>
            <a:r>
              <a:rPr lang="en-US" b="1" u="sng" dirty="0">
                <a:solidFill>
                  <a:schemeClr val="bg1"/>
                </a:solidFill>
              </a:rPr>
              <a:t>Training Dataset (</a:t>
            </a:r>
            <a:r>
              <a:rPr lang="en-US" b="1" u="sng" dirty="0" err="1">
                <a:solidFill>
                  <a:schemeClr val="bg1"/>
                </a:solidFill>
              </a:rPr>
              <a:t>Dtrain</a:t>
            </a:r>
            <a:r>
              <a:rPr lang="en-US" b="1" u="sng" dirty="0">
                <a:solidFill>
                  <a:schemeClr val="bg1"/>
                </a:solidFill>
              </a:rPr>
              <a:t>):</a:t>
            </a:r>
          </a:p>
          <a:p>
            <a:r>
              <a:rPr lang="en-US" b="1" dirty="0"/>
              <a:t>Number of Instances:</a:t>
            </a:r>
            <a:r>
              <a:rPr lang="en-US" dirty="0"/>
              <a:t> Represents the total data points available for training the k-NN algorithm.</a:t>
            </a:r>
          </a:p>
          <a:p>
            <a:r>
              <a:rPr lang="en-US" b="1" dirty="0"/>
              <a:t>Number of Features:</a:t>
            </a:r>
            <a:r>
              <a:rPr lang="en-US" dirty="0"/>
              <a:t> Indicates the attributes or dimensions used to describe each data point in the training dataset.</a:t>
            </a:r>
          </a:p>
          <a:p>
            <a:r>
              <a:rPr lang="en-US" b="1" dirty="0"/>
              <a:t>Class Labels:</a:t>
            </a:r>
            <a:r>
              <a:rPr lang="en-US" dirty="0"/>
              <a:t> The training data is classified into two binary categories, with labels </a:t>
            </a:r>
            <a:r>
              <a:rPr lang="en-US" b="1" dirty="0"/>
              <a:t>y = 0</a:t>
            </a:r>
            <a:r>
              <a:rPr lang="en-US" dirty="0"/>
              <a:t> and </a:t>
            </a:r>
            <a:r>
              <a:rPr lang="en-US" b="1" dirty="0"/>
              <a:t>y = 1</a:t>
            </a:r>
            <a:r>
              <a:rPr lang="en-US" dirty="0"/>
              <a:t>, to distinguish between the classes.</a:t>
            </a:r>
          </a:p>
        </p:txBody>
      </p:sp>
      <p:sp>
        <p:nvSpPr>
          <p:cNvPr id="4" name="Content Placeholder 3">
            <a:extLst>
              <a:ext uri="{FF2B5EF4-FFF2-40B4-BE49-F238E27FC236}">
                <a16:creationId xmlns:a16="http://schemas.microsoft.com/office/drawing/2014/main" id="{848C1076-4C0B-FA3F-9865-C50A1909DA17}"/>
              </a:ext>
            </a:extLst>
          </p:cNvPr>
          <p:cNvSpPr>
            <a:spLocks noGrp="1"/>
          </p:cNvSpPr>
          <p:nvPr>
            <p:ph sz="half" idx="2"/>
          </p:nvPr>
        </p:nvSpPr>
        <p:spPr>
          <a:xfrm>
            <a:off x="6172200" y="1993769"/>
            <a:ext cx="4875211" cy="4864231"/>
          </a:xfrm>
        </p:spPr>
        <p:txBody>
          <a:bodyPr>
            <a:normAutofit fontScale="92500" lnSpcReduction="20000"/>
          </a:bodyPr>
          <a:lstStyle/>
          <a:p>
            <a:pPr marL="0" indent="0">
              <a:buNone/>
            </a:pPr>
            <a:r>
              <a:rPr lang="en-US" b="1" u="sng" dirty="0">
                <a:solidFill>
                  <a:schemeClr val="bg1"/>
                </a:solidFill>
              </a:rPr>
              <a:t>Testing Dataset (</a:t>
            </a:r>
            <a:r>
              <a:rPr lang="en-US" b="1" u="sng" dirty="0" err="1">
                <a:solidFill>
                  <a:schemeClr val="bg1"/>
                </a:solidFill>
              </a:rPr>
              <a:t>Dtest</a:t>
            </a:r>
            <a:r>
              <a:rPr lang="en-US" b="1" u="sng" dirty="0">
                <a:solidFill>
                  <a:schemeClr val="bg1"/>
                </a:solidFill>
              </a:rPr>
              <a:t>):</a:t>
            </a:r>
          </a:p>
          <a:p>
            <a:r>
              <a:rPr lang="en-US" b="1" dirty="0"/>
              <a:t>Number of Instances:</a:t>
            </a:r>
            <a:r>
              <a:rPr lang="en-US" dirty="0"/>
              <a:t> Refers to the data points in the testing set, used to validate the algorithm’s performance.</a:t>
            </a:r>
          </a:p>
          <a:p>
            <a:r>
              <a:rPr lang="en-US" b="1" dirty="0"/>
              <a:t>Number of Features:</a:t>
            </a:r>
            <a:r>
              <a:rPr lang="en-US" dirty="0"/>
              <a:t> Matches the feature set of the training dataset to maintain consistency during classification.</a:t>
            </a:r>
          </a:p>
          <a:p>
            <a:r>
              <a:rPr lang="en-US" b="1" dirty="0"/>
              <a:t>Class Labels:</a:t>
            </a:r>
            <a:r>
              <a:rPr lang="en-US" dirty="0"/>
              <a:t> Similar to the training dataset, the test set is also divided into binary class labels, </a:t>
            </a:r>
            <a:r>
              <a:rPr lang="en-US" b="1" dirty="0"/>
              <a:t>y = 0</a:t>
            </a:r>
            <a:r>
              <a:rPr lang="en-US" dirty="0"/>
              <a:t> and </a:t>
            </a:r>
            <a:r>
              <a:rPr lang="en-US" b="1" dirty="0"/>
              <a:t>y = 1</a:t>
            </a:r>
            <a:r>
              <a:rPr lang="en-US" dirty="0"/>
              <a:t>, which help in evaluating the accuracy of predictions.</a:t>
            </a:r>
            <a:endParaRPr lang="en-US" b="1" u="sng" dirty="0">
              <a:solidFill>
                <a:schemeClr val="bg1"/>
              </a:solidFill>
            </a:endParaRPr>
          </a:p>
        </p:txBody>
      </p:sp>
    </p:spTree>
    <p:extLst>
      <p:ext uri="{BB962C8B-B14F-4D97-AF65-F5344CB8AC3E}">
        <p14:creationId xmlns:p14="http://schemas.microsoft.com/office/powerpoint/2010/main" val="1721866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5937-66C6-6CA6-A483-7940292C0004}"/>
              </a:ext>
            </a:extLst>
          </p:cNvPr>
          <p:cNvSpPr>
            <a:spLocks noGrp="1"/>
          </p:cNvSpPr>
          <p:nvPr>
            <p:ph type="title"/>
          </p:nvPr>
        </p:nvSpPr>
        <p:spPr>
          <a:xfrm>
            <a:off x="1141413" y="537327"/>
            <a:ext cx="9905998" cy="622169"/>
          </a:xfrm>
        </p:spPr>
        <p:txBody>
          <a:bodyPr>
            <a:normAutofit fontScale="90000"/>
          </a:bodyPr>
          <a:lstStyle/>
          <a:p>
            <a:r>
              <a:rPr lang="en-US" b="1" u="sng" dirty="0">
                <a:solidFill>
                  <a:schemeClr val="bg1"/>
                </a:solidFill>
                <a:highlight>
                  <a:srgbClr val="FFFF00"/>
                </a:highlight>
              </a:rPr>
              <a:t>System Architecture</a:t>
            </a:r>
            <a:br>
              <a:rPr lang="en-US" b="1" u="sng" dirty="0">
                <a:solidFill>
                  <a:schemeClr val="bg1"/>
                </a:solidFill>
                <a:highlight>
                  <a:srgbClr val="FFFF00"/>
                </a:highlight>
              </a:rPr>
            </a:br>
            <a:r>
              <a:rPr lang="en-US" sz="1800" cap="none" dirty="0">
                <a:solidFill>
                  <a:schemeClr val="bg1"/>
                </a:solidFill>
              </a:rPr>
              <a:t>This blueprint-style diagram represents the system architecture of a parallel k-nearest neighbors (k-</a:t>
            </a:r>
            <a:r>
              <a:rPr lang="en-US" sz="1800" cap="none" dirty="0" err="1">
                <a:solidFill>
                  <a:schemeClr val="bg1"/>
                </a:solidFill>
              </a:rPr>
              <a:t>nn</a:t>
            </a:r>
            <a:r>
              <a:rPr lang="en-US" sz="1800" cap="none" dirty="0">
                <a:solidFill>
                  <a:schemeClr val="bg1"/>
                </a:solidFill>
              </a:rPr>
              <a:t>) algorithm implemented using MPI. Here's a breakdown:</a:t>
            </a:r>
            <a:br>
              <a:rPr lang="en-US" dirty="0"/>
            </a:br>
            <a:endParaRPr lang="en-US" b="1" u="sng" dirty="0">
              <a:solidFill>
                <a:schemeClr val="bg1"/>
              </a:solidFill>
              <a:highlight>
                <a:srgbClr val="FFFF00"/>
              </a:highlight>
            </a:endParaRPr>
          </a:p>
        </p:txBody>
      </p:sp>
      <p:sp>
        <p:nvSpPr>
          <p:cNvPr id="4" name="Content Placeholder 3">
            <a:extLst>
              <a:ext uri="{FF2B5EF4-FFF2-40B4-BE49-F238E27FC236}">
                <a16:creationId xmlns:a16="http://schemas.microsoft.com/office/drawing/2014/main" id="{50FBA3B3-ECFF-E57C-8FE0-6BA6385272F2}"/>
              </a:ext>
            </a:extLst>
          </p:cNvPr>
          <p:cNvSpPr>
            <a:spLocks noGrp="1"/>
          </p:cNvSpPr>
          <p:nvPr>
            <p:ph sz="half" idx="2"/>
          </p:nvPr>
        </p:nvSpPr>
        <p:spPr>
          <a:xfrm>
            <a:off x="5180816" y="1159496"/>
            <a:ext cx="7011184" cy="5698504"/>
          </a:xfrm>
        </p:spPr>
        <p:txBody>
          <a:bodyPr>
            <a:normAutofit lnSpcReduction="10000"/>
          </a:bodyPr>
          <a:lstStyle/>
          <a:p>
            <a:r>
              <a:rPr lang="en-US" sz="1800" dirty="0">
                <a:solidFill>
                  <a:schemeClr val="bg1"/>
                </a:solidFill>
              </a:rPr>
              <a:t>Data </a:t>
            </a:r>
            <a:r>
              <a:rPr lang="en-US" sz="1800" dirty="0" err="1">
                <a:solidFill>
                  <a:schemeClr val="bg1"/>
                </a:solidFill>
              </a:rPr>
              <a:t>Distirbution</a:t>
            </a:r>
            <a:r>
              <a:rPr lang="en-US" sz="1800" dirty="0"/>
              <a:t>: To ensure parallel computation, the training dataset (D-Train) is divided among several processing nodes. Every node handles its chunk on its own.</a:t>
            </a:r>
          </a:p>
          <a:p>
            <a:r>
              <a:rPr lang="en-US" sz="1800" dirty="0">
                <a:solidFill>
                  <a:schemeClr val="bg1"/>
                </a:solidFill>
              </a:rPr>
              <a:t>Test Data Access</a:t>
            </a:r>
            <a:r>
              <a:rPr lang="en-US" sz="1800" dirty="0"/>
              <a:t>: All nodes have access to the test dataset (D-Test) in order to calculate distances against the corresponding training data chunks.</a:t>
            </a:r>
          </a:p>
          <a:p>
            <a:r>
              <a:rPr lang="en-US" sz="1800" dirty="0">
                <a:solidFill>
                  <a:schemeClr val="bg1"/>
                </a:solidFill>
              </a:rPr>
              <a:t>Parallel computation</a:t>
            </a:r>
            <a:r>
              <a:rPr lang="en-US" sz="1800" dirty="0"/>
              <a:t>: Every processing node decides its local k-nearest neighbors and generates distances. After that, these results are merged.</a:t>
            </a:r>
          </a:p>
          <a:p>
            <a:r>
              <a:rPr lang="en-US" sz="1800" dirty="0">
                <a:solidFill>
                  <a:schemeClr val="bg1"/>
                </a:solidFill>
              </a:rPr>
              <a:t>Master Process</a:t>
            </a:r>
            <a:r>
              <a:rPr lang="en-US" sz="1800" dirty="0"/>
              <a:t>: All nodes' partial results are gathered by the master process, which then aggregates them to produce the final classifications.</a:t>
            </a:r>
          </a:p>
          <a:p>
            <a:r>
              <a:rPr lang="en-US" sz="1800" dirty="0">
                <a:solidFill>
                  <a:schemeClr val="bg1"/>
                </a:solidFill>
              </a:rPr>
              <a:t>Metrics Calculations </a:t>
            </a:r>
            <a:r>
              <a:rPr lang="en-US" sz="1800" dirty="0"/>
              <a:t>: To assess the model's performance, accuracy, precision, recall, and F1 score are computed and displayed alongside performance graphs and a confusion matrix.</a:t>
            </a:r>
          </a:p>
          <a:p>
            <a:r>
              <a:rPr lang="en-US" sz="1800" dirty="0">
                <a:solidFill>
                  <a:schemeClr val="bg1"/>
                </a:solidFill>
              </a:rPr>
              <a:t>Communication</a:t>
            </a:r>
            <a:r>
              <a:rPr lang="en-US" sz="1800" dirty="0"/>
              <a:t>: The figure illustrates how distributed processes work together effectively by emphasizing MPI-based inter-node communication for data exchange and result aggregation</a:t>
            </a:r>
            <a:r>
              <a:rPr lang="en-US" sz="1600" dirty="0"/>
              <a:t>.</a:t>
            </a:r>
          </a:p>
        </p:txBody>
      </p:sp>
      <p:pic>
        <p:nvPicPr>
          <p:cNvPr id="8" name="Content Placeholder 7">
            <a:extLst>
              <a:ext uri="{FF2B5EF4-FFF2-40B4-BE49-F238E27FC236}">
                <a16:creationId xmlns:a16="http://schemas.microsoft.com/office/drawing/2014/main" id="{F4B2BC2A-4705-B78E-7AE7-5C95055588E6}"/>
              </a:ext>
            </a:extLst>
          </p:cNvPr>
          <p:cNvPicPr>
            <a:picLocks noGrp="1" noChangeAspect="1"/>
          </p:cNvPicPr>
          <p:nvPr>
            <p:ph sz="half" idx="1"/>
          </p:nvPr>
        </p:nvPicPr>
        <p:blipFill>
          <a:blip r:embed="rId2"/>
          <a:stretch>
            <a:fillRect/>
          </a:stretch>
        </p:blipFill>
        <p:spPr bwMode="auto">
          <a:xfrm>
            <a:off x="302428" y="1722224"/>
            <a:ext cx="4878387" cy="2824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262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56CAF-8BA1-5281-F054-C6B2B3DC0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D7B1CD-9298-18FF-CF45-DAC2DDEE5D21}"/>
              </a:ext>
            </a:extLst>
          </p:cNvPr>
          <p:cNvSpPr>
            <a:spLocks noGrp="1"/>
          </p:cNvSpPr>
          <p:nvPr>
            <p:ph type="title"/>
          </p:nvPr>
        </p:nvSpPr>
        <p:spPr/>
        <p:txBody>
          <a:bodyPr>
            <a:normAutofit fontScale="90000"/>
          </a:bodyPr>
          <a:lstStyle/>
          <a:p>
            <a:r>
              <a:rPr lang="en-US" b="1" u="sng" dirty="0"/>
              <a:t>Algorithm Overview: Key Steps of the Parallel k-NN Algorithm</a:t>
            </a:r>
            <a:br>
              <a:rPr lang="en-US" b="1" u="sng" dirty="0"/>
            </a:br>
            <a:endParaRPr lang="en-US" u="sng" dirty="0"/>
          </a:p>
        </p:txBody>
      </p:sp>
      <p:sp>
        <p:nvSpPr>
          <p:cNvPr id="3" name="Content Placeholder 2">
            <a:extLst>
              <a:ext uri="{FF2B5EF4-FFF2-40B4-BE49-F238E27FC236}">
                <a16:creationId xmlns:a16="http://schemas.microsoft.com/office/drawing/2014/main" id="{0BBDEB2A-89FA-26C4-94A5-DF63DED96452}"/>
              </a:ext>
            </a:extLst>
          </p:cNvPr>
          <p:cNvSpPr>
            <a:spLocks noGrp="1"/>
          </p:cNvSpPr>
          <p:nvPr>
            <p:ph sz="half" idx="1"/>
          </p:nvPr>
        </p:nvSpPr>
        <p:spPr>
          <a:xfrm>
            <a:off x="385012" y="1572125"/>
            <a:ext cx="5634788" cy="5005137"/>
          </a:xfrm>
        </p:spPr>
        <p:txBody>
          <a:bodyPr>
            <a:normAutofit/>
          </a:bodyPr>
          <a:lstStyle/>
          <a:p>
            <a:r>
              <a:rPr lang="en-US" b="1" u="sng" dirty="0">
                <a:solidFill>
                  <a:schemeClr val="bg1"/>
                </a:solidFill>
              </a:rPr>
              <a:t>Splitting the training data (</a:t>
            </a:r>
            <a:r>
              <a:rPr lang="en-US" b="1" u="sng" dirty="0" err="1">
                <a:solidFill>
                  <a:schemeClr val="bg1"/>
                </a:solidFill>
              </a:rPr>
              <a:t>D_train</a:t>
            </a:r>
            <a:r>
              <a:rPr lang="en-US" b="1" u="sng" dirty="0">
                <a:solidFill>
                  <a:schemeClr val="bg1"/>
                </a:solidFill>
              </a:rPr>
              <a:t>):</a:t>
            </a:r>
          </a:p>
          <a:p>
            <a:pPr marL="0" indent="0">
              <a:buNone/>
            </a:pPr>
            <a:r>
              <a:rPr lang="en-US" sz="1600" dirty="0"/>
              <a:t>Each of the smaller portions of the training dataset is allocated to a distinct process. The balance of computational tasks among processes is guaranteed by this distribution.</a:t>
            </a:r>
          </a:p>
          <a:p>
            <a:r>
              <a:rPr lang="en-US" b="1" u="sng" dirty="0">
                <a:solidFill>
                  <a:schemeClr val="bg1"/>
                </a:solidFill>
              </a:rPr>
              <a:t>Local Distance Computations:</a:t>
            </a:r>
          </a:p>
          <a:p>
            <a:pPr marL="0" indent="0">
              <a:buNone/>
            </a:pPr>
            <a:r>
              <a:rPr lang="en-US" sz="1600" dirty="0">
                <a:solidFill>
                  <a:schemeClr val="bg1"/>
                </a:solidFill>
              </a:rPr>
              <a:t>The distances between the designated portion of the training data and the test data (</a:t>
            </a:r>
            <a:r>
              <a:rPr lang="en-US" sz="1600" dirty="0" err="1">
                <a:solidFill>
                  <a:schemeClr val="bg1"/>
                </a:solidFill>
              </a:rPr>
              <a:t>D_test</a:t>
            </a:r>
            <a:r>
              <a:rPr lang="en-US" sz="1600" dirty="0">
                <a:solidFill>
                  <a:schemeClr val="bg1"/>
                </a:solidFill>
              </a:rPr>
              <a:t>) are calculated by each process. This step is carried out in parallel by every process.</a:t>
            </a:r>
          </a:p>
          <a:p>
            <a:r>
              <a:rPr lang="en-US" b="1" u="sng" dirty="0">
                <a:solidFill>
                  <a:schemeClr val="bg1"/>
                </a:solidFill>
              </a:rPr>
              <a:t>Local Selection of K nearest neighbors:</a:t>
            </a:r>
          </a:p>
          <a:p>
            <a:pPr marL="0" indent="0">
              <a:buNone/>
            </a:pPr>
            <a:r>
              <a:rPr lang="en-US" sz="1800" dirty="0"/>
              <a:t>Based on the locally calculated distances, the K nearest neighbors for each test data point are determined within each process.</a:t>
            </a:r>
          </a:p>
        </p:txBody>
      </p:sp>
      <p:sp>
        <p:nvSpPr>
          <p:cNvPr id="4" name="Content Placeholder 3">
            <a:extLst>
              <a:ext uri="{FF2B5EF4-FFF2-40B4-BE49-F238E27FC236}">
                <a16:creationId xmlns:a16="http://schemas.microsoft.com/office/drawing/2014/main" id="{9DE04FDA-DBAB-D8A5-50AE-238D89ECFCD4}"/>
              </a:ext>
            </a:extLst>
          </p:cNvPr>
          <p:cNvSpPr>
            <a:spLocks noGrp="1"/>
          </p:cNvSpPr>
          <p:nvPr>
            <p:ph sz="half" idx="2"/>
          </p:nvPr>
        </p:nvSpPr>
        <p:spPr>
          <a:xfrm>
            <a:off x="6172200" y="1572125"/>
            <a:ext cx="5827295" cy="5005137"/>
          </a:xfrm>
        </p:spPr>
        <p:txBody>
          <a:bodyPr>
            <a:normAutofit/>
          </a:bodyPr>
          <a:lstStyle/>
          <a:p>
            <a:r>
              <a:rPr lang="en-US" b="1" u="sng" dirty="0">
                <a:solidFill>
                  <a:schemeClr val="bg1"/>
                </a:solidFill>
              </a:rPr>
              <a:t>Global Aggregation of Neighbors</a:t>
            </a:r>
            <a:r>
              <a:rPr lang="en-US" dirty="0"/>
              <a:t>:</a:t>
            </a:r>
          </a:p>
          <a:p>
            <a:pPr marL="0" indent="0">
              <a:buNone/>
            </a:pPr>
            <a:r>
              <a:rPr lang="en-US" sz="1800" dirty="0"/>
              <a:t>Every process interacts with a master process via its K nearest neighbors, and this are chosen locally. For every test point, the master process produces a global set of K nearest neighbors via combining these findings</a:t>
            </a:r>
            <a:r>
              <a:rPr lang="en-US" dirty="0"/>
              <a:t>.</a:t>
            </a:r>
          </a:p>
          <a:p>
            <a:pPr marL="0" indent="0">
              <a:buNone/>
            </a:pPr>
            <a:r>
              <a:rPr lang="en-US" u="sng" dirty="0"/>
              <a:t>Majority Vote for Classification:</a:t>
            </a:r>
          </a:p>
          <a:p>
            <a:pPr marL="0" indent="0">
              <a:buNone/>
            </a:pPr>
            <a:r>
              <a:rPr lang="en-US" dirty="0">
                <a:solidFill>
                  <a:schemeClr val="bg1"/>
                </a:solidFill>
              </a:rPr>
              <a:t>By using a majority vote among the global set of nearest neighbors, the master process decides each test point's final classification.</a:t>
            </a:r>
          </a:p>
        </p:txBody>
      </p:sp>
    </p:spTree>
    <p:extLst>
      <p:ext uri="{BB962C8B-B14F-4D97-AF65-F5344CB8AC3E}">
        <p14:creationId xmlns:p14="http://schemas.microsoft.com/office/powerpoint/2010/main" val="3315966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AC56-907A-ECB4-9491-DE681B1C45AC}"/>
              </a:ext>
            </a:extLst>
          </p:cNvPr>
          <p:cNvSpPr>
            <a:spLocks noGrp="1"/>
          </p:cNvSpPr>
          <p:nvPr>
            <p:ph type="title"/>
          </p:nvPr>
        </p:nvSpPr>
        <p:spPr/>
        <p:txBody>
          <a:bodyPr/>
          <a:lstStyle/>
          <a:p>
            <a:r>
              <a:rPr lang="en-US" b="1" u="sng" dirty="0">
                <a:solidFill>
                  <a:schemeClr val="bg1"/>
                </a:solidFill>
              </a:rPr>
              <a:t>Distance Computation:</a:t>
            </a:r>
          </a:p>
        </p:txBody>
      </p:sp>
      <p:sp>
        <p:nvSpPr>
          <p:cNvPr id="3" name="Content Placeholder 2">
            <a:extLst>
              <a:ext uri="{FF2B5EF4-FFF2-40B4-BE49-F238E27FC236}">
                <a16:creationId xmlns:a16="http://schemas.microsoft.com/office/drawing/2014/main" id="{CA98D122-2AA4-5253-6F2A-CB076BBBEBD1}"/>
              </a:ext>
            </a:extLst>
          </p:cNvPr>
          <p:cNvSpPr>
            <a:spLocks noGrp="1"/>
          </p:cNvSpPr>
          <p:nvPr>
            <p:ph idx="1"/>
          </p:nvPr>
        </p:nvSpPr>
        <p:spPr/>
        <p:txBody>
          <a:bodyPr>
            <a:normAutofit fontScale="92500"/>
          </a:bodyPr>
          <a:lstStyle/>
          <a:p>
            <a:r>
              <a:rPr lang="en-US" dirty="0"/>
              <a:t>In k-NN, a parallel algorithm: Across processes, the training data (D train) is divided. The distances between the designated training chunk and test points are calculated by each process. </a:t>
            </a:r>
          </a:p>
          <a:p>
            <a:r>
              <a:rPr lang="en-US" dirty="0"/>
              <a:t>Finding the closest neighbors involves sorting locally calculated distances. </a:t>
            </a:r>
          </a:p>
          <a:p>
            <a:r>
              <a:rPr lang="en-US" dirty="0"/>
              <a:t>The results are forwarded to the master process for classification and worldwide aggregation. </a:t>
            </a:r>
          </a:p>
          <a:p>
            <a:r>
              <a:rPr lang="en-US" dirty="0"/>
              <a:t>This methodology expedites processing and effectively manages sizable datasets.</a:t>
            </a:r>
          </a:p>
        </p:txBody>
      </p:sp>
      <p:sp>
        <p:nvSpPr>
          <p:cNvPr id="4" name="Text Placeholder 3">
            <a:extLst>
              <a:ext uri="{FF2B5EF4-FFF2-40B4-BE49-F238E27FC236}">
                <a16:creationId xmlns:a16="http://schemas.microsoft.com/office/drawing/2014/main" id="{CB315373-BD0F-F280-3CA6-642906C24BCC}"/>
              </a:ext>
            </a:extLst>
          </p:cNvPr>
          <p:cNvSpPr>
            <a:spLocks noGrp="1"/>
          </p:cNvSpPr>
          <p:nvPr>
            <p:ph type="body" sz="half" idx="2"/>
          </p:nvPr>
        </p:nvSpPr>
        <p:spPr/>
        <p:txBody>
          <a:bodyPr/>
          <a:lstStyle/>
          <a:p>
            <a:r>
              <a:rPr lang="en-US" dirty="0"/>
              <a:t>The distance between a training point 𝑥𝑖 x </a:t>
            </a:r>
            <a:r>
              <a:rPr lang="en-US" dirty="0" err="1"/>
              <a:t>i</a:t>
            </a:r>
            <a:r>
              <a:rPr lang="en-US" dirty="0"/>
              <a:t> and a query point 𝑥𝑞 x q is calculated using the Euclidean distance formula:</a:t>
            </a:r>
          </a:p>
          <a:p>
            <a:endParaRPr lang="en-US" dirty="0"/>
          </a:p>
        </p:txBody>
      </p:sp>
      <p:pic>
        <p:nvPicPr>
          <p:cNvPr id="9" name="Picture 8">
            <a:extLst>
              <a:ext uri="{FF2B5EF4-FFF2-40B4-BE49-F238E27FC236}">
                <a16:creationId xmlns:a16="http://schemas.microsoft.com/office/drawing/2014/main" id="{53B32037-3E1E-38DC-1B38-B3F6EF1D2317}"/>
              </a:ext>
            </a:extLst>
          </p:cNvPr>
          <p:cNvPicPr>
            <a:picLocks noChangeAspect="1"/>
          </p:cNvPicPr>
          <p:nvPr/>
        </p:nvPicPr>
        <p:blipFill>
          <a:blip r:embed="rId2"/>
          <a:stretch>
            <a:fillRect/>
          </a:stretch>
        </p:blipFill>
        <p:spPr>
          <a:xfrm>
            <a:off x="329922" y="3429000"/>
            <a:ext cx="4672820" cy="1497368"/>
          </a:xfrm>
          <a:prstGeom prst="rect">
            <a:avLst/>
          </a:prstGeom>
        </p:spPr>
      </p:pic>
    </p:spTree>
    <p:extLst>
      <p:ext uri="{BB962C8B-B14F-4D97-AF65-F5344CB8AC3E}">
        <p14:creationId xmlns:p14="http://schemas.microsoft.com/office/powerpoint/2010/main" val="1126177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873BF-F925-B88B-70A4-FFE25BEECBCB}"/>
              </a:ext>
            </a:extLst>
          </p:cNvPr>
          <p:cNvSpPr>
            <a:spLocks noGrp="1"/>
          </p:cNvSpPr>
          <p:nvPr>
            <p:ph type="title"/>
          </p:nvPr>
        </p:nvSpPr>
        <p:spPr/>
        <p:txBody>
          <a:bodyPr/>
          <a:lstStyle/>
          <a:p>
            <a:r>
              <a:rPr lang="en-US" dirty="0"/>
              <a:t>Data structures:</a:t>
            </a:r>
          </a:p>
        </p:txBody>
      </p:sp>
      <p:sp>
        <p:nvSpPr>
          <p:cNvPr id="5" name="Text Placeholder 4">
            <a:extLst>
              <a:ext uri="{FF2B5EF4-FFF2-40B4-BE49-F238E27FC236}">
                <a16:creationId xmlns:a16="http://schemas.microsoft.com/office/drawing/2014/main" id="{D6FBB912-BB68-8D4F-7CA9-2F966D9ADCCE}"/>
              </a:ext>
            </a:extLst>
          </p:cNvPr>
          <p:cNvSpPr>
            <a:spLocks noGrp="1"/>
          </p:cNvSpPr>
          <p:nvPr>
            <p:ph type="body" idx="1"/>
          </p:nvPr>
        </p:nvSpPr>
        <p:spPr>
          <a:xfrm>
            <a:off x="1370019" y="1595438"/>
            <a:ext cx="4649783" cy="823912"/>
          </a:xfrm>
        </p:spPr>
        <p:txBody>
          <a:bodyPr>
            <a:normAutofit/>
          </a:bodyPr>
          <a:lstStyle/>
          <a:p>
            <a:r>
              <a:rPr lang="en-US" b="1" u="sng" dirty="0">
                <a:solidFill>
                  <a:schemeClr val="bg1"/>
                </a:solidFill>
              </a:rPr>
              <a:t>Priority Queue (Max-Heap):</a:t>
            </a:r>
          </a:p>
        </p:txBody>
      </p:sp>
      <p:sp>
        <p:nvSpPr>
          <p:cNvPr id="6" name="Content Placeholder 5">
            <a:extLst>
              <a:ext uri="{FF2B5EF4-FFF2-40B4-BE49-F238E27FC236}">
                <a16:creationId xmlns:a16="http://schemas.microsoft.com/office/drawing/2014/main" id="{DBA81B80-BC8C-D119-9C3D-B2FA091E67D8}"/>
              </a:ext>
            </a:extLst>
          </p:cNvPr>
          <p:cNvSpPr>
            <a:spLocks noGrp="1"/>
          </p:cNvSpPr>
          <p:nvPr>
            <p:ph sz="half" idx="2"/>
          </p:nvPr>
        </p:nvSpPr>
        <p:spPr>
          <a:xfrm>
            <a:off x="1141410" y="2564091"/>
            <a:ext cx="4878391" cy="3227107"/>
          </a:xfrm>
        </p:spPr>
        <p:txBody>
          <a:bodyPr>
            <a:normAutofit fontScale="70000" lnSpcReduction="20000"/>
          </a:bodyPr>
          <a:lstStyle/>
          <a:p>
            <a:r>
              <a:rPr lang="en-US" dirty="0"/>
              <a:t>Each operation successfully keeps and handles its local K-nearest neighbors via a priority queue, that is implemented as a max-heap.</a:t>
            </a:r>
          </a:p>
          <a:p>
            <a:r>
              <a:rPr lang="en-US" dirty="0"/>
              <a:t>When a closer neighbor comes to light, the heap quickly replaces the most distant neighbor (maximum distance) at the top.</a:t>
            </a:r>
          </a:p>
          <a:p>
            <a:r>
              <a:rPr lang="en-US" dirty="0"/>
              <a:t>By just maintaining the closest K peers at any given time, this decreases memory usage.</a:t>
            </a:r>
          </a:p>
        </p:txBody>
      </p:sp>
      <p:sp>
        <p:nvSpPr>
          <p:cNvPr id="7" name="Text Placeholder 6">
            <a:extLst>
              <a:ext uri="{FF2B5EF4-FFF2-40B4-BE49-F238E27FC236}">
                <a16:creationId xmlns:a16="http://schemas.microsoft.com/office/drawing/2014/main" id="{F5001CEC-FF82-3199-9646-65B81B2C5AB4}"/>
              </a:ext>
            </a:extLst>
          </p:cNvPr>
          <p:cNvSpPr>
            <a:spLocks noGrp="1"/>
          </p:cNvSpPr>
          <p:nvPr>
            <p:ph type="body" sz="quarter" idx="3"/>
          </p:nvPr>
        </p:nvSpPr>
        <p:spPr/>
        <p:txBody>
          <a:bodyPr>
            <a:normAutofit/>
          </a:bodyPr>
          <a:lstStyle/>
          <a:p>
            <a:r>
              <a:rPr lang="en-US" b="1" u="sng" cap="none" dirty="0">
                <a:solidFill>
                  <a:schemeClr val="bg1"/>
                </a:solidFill>
              </a:rPr>
              <a:t>Arrays for </a:t>
            </a:r>
            <a:r>
              <a:rPr lang="en-US" b="1" u="sng" cap="none" dirty="0" err="1">
                <a:solidFill>
                  <a:schemeClr val="bg1"/>
                </a:solidFill>
              </a:rPr>
              <a:t>D</a:t>
            </a:r>
            <a:r>
              <a:rPr lang="en-US" sz="1200" b="1" u="sng" cap="none" dirty="0" err="1">
                <a:solidFill>
                  <a:schemeClr val="bg1"/>
                </a:solidFill>
              </a:rPr>
              <a:t>train</a:t>
            </a:r>
            <a:r>
              <a:rPr lang="en-US" b="1" u="sng" cap="none" dirty="0">
                <a:solidFill>
                  <a:schemeClr val="bg1"/>
                </a:solidFill>
              </a:rPr>
              <a:t> and </a:t>
            </a:r>
            <a:r>
              <a:rPr lang="en-US" b="1" u="sng" cap="none" dirty="0" err="1">
                <a:solidFill>
                  <a:schemeClr val="bg1"/>
                </a:solidFill>
              </a:rPr>
              <a:t>D</a:t>
            </a:r>
            <a:r>
              <a:rPr lang="en-US" sz="1200" b="1" u="sng" cap="none" dirty="0" err="1">
                <a:solidFill>
                  <a:schemeClr val="bg1"/>
                </a:solidFill>
              </a:rPr>
              <a:t>test</a:t>
            </a:r>
            <a:r>
              <a:rPr lang="en-US" b="1" u="sng" cap="none" dirty="0">
                <a:solidFill>
                  <a:schemeClr val="bg1"/>
                </a:solidFill>
              </a:rPr>
              <a:t> </a:t>
            </a:r>
          </a:p>
        </p:txBody>
      </p:sp>
      <p:sp>
        <p:nvSpPr>
          <p:cNvPr id="8" name="Content Placeholder 7">
            <a:extLst>
              <a:ext uri="{FF2B5EF4-FFF2-40B4-BE49-F238E27FC236}">
                <a16:creationId xmlns:a16="http://schemas.microsoft.com/office/drawing/2014/main" id="{CA7FF915-4018-4C21-7366-33FECB5FFFE1}"/>
              </a:ext>
            </a:extLst>
          </p:cNvPr>
          <p:cNvSpPr>
            <a:spLocks noGrp="1"/>
          </p:cNvSpPr>
          <p:nvPr>
            <p:ph sz="quarter" idx="4"/>
          </p:nvPr>
        </p:nvSpPr>
        <p:spPr/>
        <p:txBody>
          <a:bodyPr>
            <a:normAutofit fontScale="70000" lnSpcReduction="20000"/>
          </a:bodyPr>
          <a:lstStyle/>
          <a:p>
            <a:r>
              <a:rPr lang="en-US" cap="none" dirty="0" err="1"/>
              <a:t>D</a:t>
            </a:r>
            <a:r>
              <a:rPr lang="en-US" sz="1500" cap="none" dirty="0" err="1"/>
              <a:t>train</a:t>
            </a:r>
            <a:r>
              <a:rPr lang="en-US" sz="1500" cap="none" dirty="0"/>
              <a:t>: </a:t>
            </a:r>
            <a:r>
              <a:rPr lang="en-US" sz="3100" cap="none" dirty="0"/>
              <a:t>a partitioned portion of training data that is stored as a distributed array across processes.</a:t>
            </a:r>
          </a:p>
          <a:p>
            <a:r>
              <a:rPr lang="en-US" sz="3100" dirty="0" err="1"/>
              <a:t>D</a:t>
            </a:r>
            <a:r>
              <a:rPr lang="en-US" sz="1500" dirty="0" err="1"/>
              <a:t>test</a:t>
            </a:r>
            <a:r>
              <a:rPr lang="en-US" sz="1500" dirty="0"/>
              <a:t> </a:t>
            </a:r>
            <a:r>
              <a:rPr lang="en-US" sz="3100" dirty="0"/>
              <a:t>The distances for all test points can be calculated simultaneously by all processes since it is usually replicated for convenience.</a:t>
            </a:r>
          </a:p>
        </p:txBody>
      </p:sp>
    </p:spTree>
    <p:extLst>
      <p:ext uri="{BB962C8B-B14F-4D97-AF65-F5344CB8AC3E}">
        <p14:creationId xmlns:p14="http://schemas.microsoft.com/office/powerpoint/2010/main" val="216857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180</TotalTime>
  <Words>2475</Words>
  <Application>Microsoft Office PowerPoint</Application>
  <PresentationFormat>Widescreen</PresentationFormat>
  <Paragraphs>139</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Calibri</vt:lpstr>
      <vt:lpstr>Courier New</vt:lpstr>
      <vt:lpstr>Times New Roman</vt:lpstr>
      <vt:lpstr>Tw Cen MT</vt:lpstr>
      <vt:lpstr>Wingdings</vt:lpstr>
      <vt:lpstr>Circuit</vt:lpstr>
      <vt:lpstr>Parallel k-NN Algorithm Using MPI</vt:lpstr>
      <vt:lpstr>Roles AND RESPONSIBILITIES:</vt:lpstr>
      <vt:lpstr>Introduction</vt:lpstr>
      <vt:lpstr>Objective</vt:lpstr>
      <vt:lpstr>DATA SET DESCRIPTION: The datasets used in this project are structured into two components:</vt:lpstr>
      <vt:lpstr>System Architecture This blueprint-style diagram represents the system architecture of a parallel k-nearest neighbors (k-nn) algorithm implemented using MPI. Here's a breakdown: </vt:lpstr>
      <vt:lpstr>Algorithm Overview: Key Steps of the Parallel k-NN Algorithm </vt:lpstr>
      <vt:lpstr>Distance Computation:</vt:lpstr>
      <vt:lpstr>Data structures:</vt:lpstr>
      <vt:lpstr>Communication in MPI: </vt:lpstr>
      <vt:lpstr>Classification:</vt:lpstr>
      <vt:lpstr>Experimental setup</vt:lpstr>
      <vt:lpstr>Results - Accuracy vs. K</vt:lpstr>
      <vt:lpstr>Results - Execution Time vs. K</vt:lpstr>
      <vt:lpstr>Scalability in Parallel Computing:</vt:lpstr>
      <vt:lpstr>Pros and Cons</vt:lpstr>
      <vt:lpstr>Further Improvements</vt:lpstr>
      <vt:lpstr>LESSONS LEARNED: </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yaswanth kumar makana</dc:creator>
  <cp:lastModifiedBy>yaswanth kumar makana</cp:lastModifiedBy>
  <cp:revision>1</cp:revision>
  <dcterms:created xsi:type="dcterms:W3CDTF">2024-11-24T19:29:18Z</dcterms:created>
  <dcterms:modified xsi:type="dcterms:W3CDTF">2024-11-24T22:29:19Z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